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2" r:id="rId3"/>
  </p:sldMasterIdLst>
  <p:notesMasterIdLst>
    <p:notesMasterId r:id="rId27"/>
  </p:notesMasterIdLst>
  <p:handoutMasterIdLst>
    <p:handoutMasterId r:id="rId28"/>
  </p:handoutMasterIdLst>
  <p:sldIdLst>
    <p:sldId id="256" r:id="rId4"/>
    <p:sldId id="311" r:id="rId5"/>
    <p:sldId id="313" r:id="rId6"/>
    <p:sldId id="315" r:id="rId7"/>
    <p:sldId id="319" r:id="rId8"/>
    <p:sldId id="320" r:id="rId9"/>
    <p:sldId id="321" r:id="rId10"/>
    <p:sldId id="322" r:id="rId11"/>
    <p:sldId id="312" r:id="rId12"/>
    <p:sldId id="323" r:id="rId13"/>
    <p:sldId id="325" r:id="rId14"/>
    <p:sldId id="330" r:id="rId15"/>
    <p:sldId id="331" r:id="rId16"/>
    <p:sldId id="332" r:id="rId17"/>
    <p:sldId id="335" r:id="rId18"/>
    <p:sldId id="336" r:id="rId19"/>
    <p:sldId id="337" r:id="rId20"/>
    <p:sldId id="338" r:id="rId21"/>
    <p:sldId id="340" r:id="rId22"/>
    <p:sldId id="339" r:id="rId23"/>
    <p:sldId id="324" r:id="rId24"/>
    <p:sldId id="341" r:id="rId25"/>
    <p:sldId id="34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37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9BAA9-76EE-4EA9-9071-A9ABF0E14B93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2637B50F-3B6C-4914-BE7A-16518BF6956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CH" dirty="0" err="1" smtClean="0"/>
            <a:t>Compassionate</a:t>
          </a:r>
          <a:endParaRPr lang="de-CH" dirty="0"/>
        </a:p>
      </dgm:t>
    </dgm:pt>
    <dgm:pt modelId="{B5B19364-0A13-4581-9182-734786978E5A}" type="parTrans" cxnId="{34615FCC-2E1B-4F47-B6E3-62EFC8AA9239}">
      <dgm:prSet/>
      <dgm:spPr/>
      <dgm:t>
        <a:bodyPr/>
        <a:lstStyle/>
        <a:p>
          <a:endParaRPr lang="de-CH"/>
        </a:p>
      </dgm:t>
    </dgm:pt>
    <dgm:pt modelId="{D045DE08-A4DC-4206-931A-7E53C9F9F6C6}" type="sibTrans" cxnId="{34615FCC-2E1B-4F47-B6E3-62EFC8AA9239}">
      <dgm:prSet/>
      <dgm:spPr/>
      <dgm:t>
        <a:bodyPr/>
        <a:lstStyle/>
        <a:p>
          <a:endParaRPr lang="de-CH"/>
        </a:p>
      </dgm:t>
    </dgm:pt>
    <dgm:pt modelId="{8CE58F69-03B5-4C23-96E9-D9DC44629C3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CH" dirty="0" smtClean="0"/>
            <a:t>Professional</a:t>
          </a:r>
          <a:endParaRPr lang="de-CH" dirty="0"/>
        </a:p>
      </dgm:t>
    </dgm:pt>
    <dgm:pt modelId="{6226F72D-0EC7-4D84-A191-332A190CADC6}" type="parTrans" cxnId="{38B44658-CE9A-4A22-9630-CE5204E53B5C}">
      <dgm:prSet/>
      <dgm:spPr/>
      <dgm:t>
        <a:bodyPr/>
        <a:lstStyle/>
        <a:p>
          <a:endParaRPr lang="de-CH"/>
        </a:p>
      </dgm:t>
    </dgm:pt>
    <dgm:pt modelId="{896652CD-C6F5-456F-BC85-A052561B39F6}" type="sibTrans" cxnId="{38B44658-CE9A-4A22-9630-CE5204E53B5C}">
      <dgm:prSet/>
      <dgm:spPr/>
      <dgm:t>
        <a:bodyPr/>
        <a:lstStyle/>
        <a:p>
          <a:endParaRPr lang="de-CH"/>
        </a:p>
      </dgm:t>
    </dgm:pt>
    <dgm:pt modelId="{588988E0-14F0-4FBB-A4E9-27E7114240A0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CH" dirty="0" smtClean="0"/>
            <a:t>Christian</a:t>
          </a:r>
          <a:endParaRPr lang="de-CH" dirty="0"/>
        </a:p>
      </dgm:t>
    </dgm:pt>
    <dgm:pt modelId="{5FE436BF-5747-4A17-B787-474832623C6D}" type="parTrans" cxnId="{923A57F6-20EF-446A-97C2-0009659CDBAC}">
      <dgm:prSet/>
      <dgm:spPr/>
      <dgm:t>
        <a:bodyPr/>
        <a:lstStyle/>
        <a:p>
          <a:endParaRPr lang="de-CH"/>
        </a:p>
      </dgm:t>
    </dgm:pt>
    <dgm:pt modelId="{D79B891A-2901-4446-80AD-2E6093F174A1}" type="sibTrans" cxnId="{923A57F6-20EF-446A-97C2-0009659CDBAC}">
      <dgm:prSet/>
      <dgm:spPr/>
      <dgm:t>
        <a:bodyPr/>
        <a:lstStyle/>
        <a:p>
          <a:endParaRPr lang="de-CH"/>
        </a:p>
      </dgm:t>
    </dgm:pt>
    <dgm:pt modelId="{68615E36-6B5B-4B3F-850F-671431B7E367}" type="pres">
      <dgm:prSet presAssocID="{2EA9BAA9-76EE-4EA9-9071-A9ABF0E14B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8293A452-4AB4-43F0-9F52-F75831139257}" type="pres">
      <dgm:prSet presAssocID="{2637B50F-3B6C-4914-BE7A-16518BF69560}" presName="parentLin" presStyleCnt="0"/>
      <dgm:spPr/>
    </dgm:pt>
    <dgm:pt modelId="{733CE5A4-B491-4C00-9964-5B384B4EEE70}" type="pres">
      <dgm:prSet presAssocID="{2637B50F-3B6C-4914-BE7A-16518BF69560}" presName="parentLeftMargin" presStyleLbl="node1" presStyleIdx="0" presStyleCnt="3"/>
      <dgm:spPr/>
      <dgm:t>
        <a:bodyPr/>
        <a:lstStyle/>
        <a:p>
          <a:endParaRPr lang="de-CH"/>
        </a:p>
      </dgm:t>
    </dgm:pt>
    <dgm:pt modelId="{64A474A4-28DD-45BB-8600-24321093CCA9}" type="pres">
      <dgm:prSet presAssocID="{2637B50F-3B6C-4914-BE7A-16518BF6956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744AF7D-8E8E-4F9F-84A1-71CB49287162}" type="pres">
      <dgm:prSet presAssocID="{2637B50F-3B6C-4914-BE7A-16518BF69560}" presName="negativeSpace" presStyleCnt="0"/>
      <dgm:spPr/>
    </dgm:pt>
    <dgm:pt modelId="{86FE5A9C-955F-4AE1-95B9-2CCE04673CBA}" type="pres">
      <dgm:prSet presAssocID="{2637B50F-3B6C-4914-BE7A-16518BF69560}" presName="childText" presStyleLbl="conFgAcc1" presStyleIdx="0" presStyleCnt="3">
        <dgm:presLayoutVars>
          <dgm:bulletEnabled val="1"/>
        </dgm:presLayoutVars>
      </dgm:prSet>
      <dgm:spPr/>
    </dgm:pt>
    <dgm:pt modelId="{AFB770BF-6971-47FC-BE88-D6044474E018}" type="pres">
      <dgm:prSet presAssocID="{D045DE08-A4DC-4206-931A-7E53C9F9F6C6}" presName="spaceBetweenRectangles" presStyleCnt="0"/>
      <dgm:spPr/>
    </dgm:pt>
    <dgm:pt modelId="{10E79FCC-EA8D-4755-928E-E7AD47AE5463}" type="pres">
      <dgm:prSet presAssocID="{8CE58F69-03B5-4C23-96E9-D9DC44629C3D}" presName="parentLin" presStyleCnt="0"/>
      <dgm:spPr/>
    </dgm:pt>
    <dgm:pt modelId="{613D9678-150E-4779-9049-8486BA9AC4E1}" type="pres">
      <dgm:prSet presAssocID="{8CE58F69-03B5-4C23-96E9-D9DC44629C3D}" presName="parentLeftMargin" presStyleLbl="node1" presStyleIdx="0" presStyleCnt="3"/>
      <dgm:spPr/>
      <dgm:t>
        <a:bodyPr/>
        <a:lstStyle/>
        <a:p>
          <a:endParaRPr lang="de-CH"/>
        </a:p>
      </dgm:t>
    </dgm:pt>
    <dgm:pt modelId="{DE15938B-BF28-425C-89C1-8A772E709731}" type="pres">
      <dgm:prSet presAssocID="{8CE58F69-03B5-4C23-96E9-D9DC44629C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CAA4E36-3B29-4D1C-9DBC-401F14776261}" type="pres">
      <dgm:prSet presAssocID="{8CE58F69-03B5-4C23-96E9-D9DC44629C3D}" presName="negativeSpace" presStyleCnt="0"/>
      <dgm:spPr/>
    </dgm:pt>
    <dgm:pt modelId="{40569532-17E0-441B-BDB6-B95C3E96BA76}" type="pres">
      <dgm:prSet presAssocID="{8CE58F69-03B5-4C23-96E9-D9DC44629C3D}" presName="childText" presStyleLbl="conFgAcc1" presStyleIdx="1" presStyleCnt="3">
        <dgm:presLayoutVars>
          <dgm:bulletEnabled val="1"/>
        </dgm:presLayoutVars>
      </dgm:prSet>
      <dgm:spPr/>
    </dgm:pt>
    <dgm:pt modelId="{F356CD12-14BB-4EA4-8669-2AD308C9CBCD}" type="pres">
      <dgm:prSet presAssocID="{896652CD-C6F5-456F-BC85-A052561B39F6}" presName="spaceBetweenRectangles" presStyleCnt="0"/>
      <dgm:spPr/>
    </dgm:pt>
    <dgm:pt modelId="{27821C6C-DD1B-474F-BB96-06F67EFAAD12}" type="pres">
      <dgm:prSet presAssocID="{588988E0-14F0-4FBB-A4E9-27E7114240A0}" presName="parentLin" presStyleCnt="0"/>
      <dgm:spPr/>
    </dgm:pt>
    <dgm:pt modelId="{E92106C5-3EC1-45FB-BBA4-18490D85FA44}" type="pres">
      <dgm:prSet presAssocID="{588988E0-14F0-4FBB-A4E9-27E7114240A0}" presName="parentLeftMargin" presStyleLbl="node1" presStyleIdx="1" presStyleCnt="3"/>
      <dgm:spPr/>
      <dgm:t>
        <a:bodyPr/>
        <a:lstStyle/>
        <a:p>
          <a:endParaRPr lang="de-CH"/>
        </a:p>
      </dgm:t>
    </dgm:pt>
    <dgm:pt modelId="{CB6F2BD3-5627-43A6-9314-5004ADD49803}" type="pres">
      <dgm:prSet presAssocID="{588988E0-14F0-4FBB-A4E9-27E7114240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793A2D7-DED1-469E-84E7-2BE08AE7A923}" type="pres">
      <dgm:prSet presAssocID="{588988E0-14F0-4FBB-A4E9-27E7114240A0}" presName="negativeSpace" presStyleCnt="0"/>
      <dgm:spPr/>
    </dgm:pt>
    <dgm:pt modelId="{3B55DEE5-7B5D-4CC4-B0D9-45D4D86F72D7}" type="pres">
      <dgm:prSet presAssocID="{588988E0-14F0-4FBB-A4E9-27E7114240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32428A-6099-4059-873D-5584A10AC873}" type="presOf" srcId="{2EA9BAA9-76EE-4EA9-9071-A9ABF0E14B93}" destId="{68615E36-6B5B-4B3F-850F-671431B7E367}" srcOrd="0" destOrd="0" presId="urn:microsoft.com/office/officeart/2005/8/layout/list1"/>
    <dgm:cxn modelId="{38B44658-CE9A-4A22-9630-CE5204E53B5C}" srcId="{2EA9BAA9-76EE-4EA9-9071-A9ABF0E14B93}" destId="{8CE58F69-03B5-4C23-96E9-D9DC44629C3D}" srcOrd="1" destOrd="0" parTransId="{6226F72D-0EC7-4D84-A191-332A190CADC6}" sibTransId="{896652CD-C6F5-456F-BC85-A052561B39F6}"/>
    <dgm:cxn modelId="{08B3155A-E310-4717-92AF-786D7134C44A}" type="presOf" srcId="{2637B50F-3B6C-4914-BE7A-16518BF69560}" destId="{733CE5A4-B491-4C00-9964-5B384B4EEE70}" srcOrd="0" destOrd="0" presId="urn:microsoft.com/office/officeart/2005/8/layout/list1"/>
    <dgm:cxn modelId="{CCE63D4B-DA08-4AA7-BDBD-17A89A8EBFD6}" type="presOf" srcId="{8CE58F69-03B5-4C23-96E9-D9DC44629C3D}" destId="{DE15938B-BF28-425C-89C1-8A772E709731}" srcOrd="1" destOrd="0" presId="urn:microsoft.com/office/officeart/2005/8/layout/list1"/>
    <dgm:cxn modelId="{71070504-9F71-42A5-953D-3382C282D7D2}" type="presOf" srcId="{2637B50F-3B6C-4914-BE7A-16518BF69560}" destId="{64A474A4-28DD-45BB-8600-24321093CCA9}" srcOrd="1" destOrd="0" presId="urn:microsoft.com/office/officeart/2005/8/layout/list1"/>
    <dgm:cxn modelId="{ABBA6929-E25F-47B0-A081-93BAE2B7F581}" type="presOf" srcId="{588988E0-14F0-4FBB-A4E9-27E7114240A0}" destId="{E92106C5-3EC1-45FB-BBA4-18490D85FA44}" srcOrd="0" destOrd="0" presId="urn:microsoft.com/office/officeart/2005/8/layout/list1"/>
    <dgm:cxn modelId="{9796EFFB-125F-4290-A663-EB0DBF7BFEE6}" type="presOf" srcId="{588988E0-14F0-4FBB-A4E9-27E7114240A0}" destId="{CB6F2BD3-5627-43A6-9314-5004ADD49803}" srcOrd="1" destOrd="0" presId="urn:microsoft.com/office/officeart/2005/8/layout/list1"/>
    <dgm:cxn modelId="{34615FCC-2E1B-4F47-B6E3-62EFC8AA9239}" srcId="{2EA9BAA9-76EE-4EA9-9071-A9ABF0E14B93}" destId="{2637B50F-3B6C-4914-BE7A-16518BF69560}" srcOrd="0" destOrd="0" parTransId="{B5B19364-0A13-4581-9182-734786978E5A}" sibTransId="{D045DE08-A4DC-4206-931A-7E53C9F9F6C6}"/>
    <dgm:cxn modelId="{923A57F6-20EF-446A-97C2-0009659CDBAC}" srcId="{2EA9BAA9-76EE-4EA9-9071-A9ABF0E14B93}" destId="{588988E0-14F0-4FBB-A4E9-27E7114240A0}" srcOrd="2" destOrd="0" parTransId="{5FE436BF-5747-4A17-B787-474832623C6D}" sibTransId="{D79B891A-2901-4446-80AD-2E6093F174A1}"/>
    <dgm:cxn modelId="{2B96641A-0D29-47C8-9C9E-9C5A58CE0831}" type="presOf" srcId="{8CE58F69-03B5-4C23-96E9-D9DC44629C3D}" destId="{613D9678-150E-4779-9049-8486BA9AC4E1}" srcOrd="0" destOrd="0" presId="urn:microsoft.com/office/officeart/2005/8/layout/list1"/>
    <dgm:cxn modelId="{C936A83C-9A9E-4D8C-B486-51CD530BE724}" type="presParOf" srcId="{68615E36-6B5B-4B3F-850F-671431B7E367}" destId="{8293A452-4AB4-43F0-9F52-F75831139257}" srcOrd="0" destOrd="0" presId="urn:microsoft.com/office/officeart/2005/8/layout/list1"/>
    <dgm:cxn modelId="{B9BE6EEB-5ED8-4C93-B27A-3467626FFACB}" type="presParOf" srcId="{8293A452-4AB4-43F0-9F52-F75831139257}" destId="{733CE5A4-B491-4C00-9964-5B384B4EEE70}" srcOrd="0" destOrd="0" presId="urn:microsoft.com/office/officeart/2005/8/layout/list1"/>
    <dgm:cxn modelId="{84E7783C-AA5C-42D4-AB65-8D6213333BC4}" type="presParOf" srcId="{8293A452-4AB4-43F0-9F52-F75831139257}" destId="{64A474A4-28DD-45BB-8600-24321093CCA9}" srcOrd="1" destOrd="0" presId="urn:microsoft.com/office/officeart/2005/8/layout/list1"/>
    <dgm:cxn modelId="{FE6AED4B-72E1-432B-90A1-A29C0A2BD6F1}" type="presParOf" srcId="{68615E36-6B5B-4B3F-850F-671431B7E367}" destId="{0744AF7D-8E8E-4F9F-84A1-71CB49287162}" srcOrd="1" destOrd="0" presId="urn:microsoft.com/office/officeart/2005/8/layout/list1"/>
    <dgm:cxn modelId="{67EACD25-0F00-45E9-BF90-EB87F7AB941E}" type="presParOf" srcId="{68615E36-6B5B-4B3F-850F-671431B7E367}" destId="{86FE5A9C-955F-4AE1-95B9-2CCE04673CBA}" srcOrd="2" destOrd="0" presId="urn:microsoft.com/office/officeart/2005/8/layout/list1"/>
    <dgm:cxn modelId="{25647418-868D-42E6-B18F-D1A110E6F78A}" type="presParOf" srcId="{68615E36-6B5B-4B3F-850F-671431B7E367}" destId="{AFB770BF-6971-47FC-BE88-D6044474E018}" srcOrd="3" destOrd="0" presId="urn:microsoft.com/office/officeart/2005/8/layout/list1"/>
    <dgm:cxn modelId="{2F086CBE-0613-4570-A417-534E0E7E6453}" type="presParOf" srcId="{68615E36-6B5B-4B3F-850F-671431B7E367}" destId="{10E79FCC-EA8D-4755-928E-E7AD47AE5463}" srcOrd="4" destOrd="0" presId="urn:microsoft.com/office/officeart/2005/8/layout/list1"/>
    <dgm:cxn modelId="{B9013560-24E6-4B7C-9907-C716929AD109}" type="presParOf" srcId="{10E79FCC-EA8D-4755-928E-E7AD47AE5463}" destId="{613D9678-150E-4779-9049-8486BA9AC4E1}" srcOrd="0" destOrd="0" presId="urn:microsoft.com/office/officeart/2005/8/layout/list1"/>
    <dgm:cxn modelId="{E0BF1592-30CE-46A1-AC4E-65AEA197B737}" type="presParOf" srcId="{10E79FCC-EA8D-4755-928E-E7AD47AE5463}" destId="{DE15938B-BF28-425C-89C1-8A772E709731}" srcOrd="1" destOrd="0" presId="urn:microsoft.com/office/officeart/2005/8/layout/list1"/>
    <dgm:cxn modelId="{F33CC8FB-37D9-41C2-9CDF-1489EFB85F57}" type="presParOf" srcId="{68615E36-6B5B-4B3F-850F-671431B7E367}" destId="{2CAA4E36-3B29-4D1C-9DBC-401F14776261}" srcOrd="5" destOrd="0" presId="urn:microsoft.com/office/officeart/2005/8/layout/list1"/>
    <dgm:cxn modelId="{8A9B74C8-DE39-4CDD-A73D-506EF1FD4058}" type="presParOf" srcId="{68615E36-6B5B-4B3F-850F-671431B7E367}" destId="{40569532-17E0-441B-BDB6-B95C3E96BA76}" srcOrd="6" destOrd="0" presId="urn:microsoft.com/office/officeart/2005/8/layout/list1"/>
    <dgm:cxn modelId="{49F7034E-2B51-4DE3-A16C-41050666FCAA}" type="presParOf" srcId="{68615E36-6B5B-4B3F-850F-671431B7E367}" destId="{F356CD12-14BB-4EA4-8669-2AD308C9CBCD}" srcOrd="7" destOrd="0" presId="urn:microsoft.com/office/officeart/2005/8/layout/list1"/>
    <dgm:cxn modelId="{6C38F53C-EC34-4F77-9555-27ACE0E03F1D}" type="presParOf" srcId="{68615E36-6B5B-4B3F-850F-671431B7E367}" destId="{27821C6C-DD1B-474F-BB96-06F67EFAAD12}" srcOrd="8" destOrd="0" presId="urn:microsoft.com/office/officeart/2005/8/layout/list1"/>
    <dgm:cxn modelId="{297CEB61-2D7F-4868-B5E8-E2EE3A602D13}" type="presParOf" srcId="{27821C6C-DD1B-474F-BB96-06F67EFAAD12}" destId="{E92106C5-3EC1-45FB-BBA4-18490D85FA44}" srcOrd="0" destOrd="0" presId="urn:microsoft.com/office/officeart/2005/8/layout/list1"/>
    <dgm:cxn modelId="{0FF0E6C1-D2DD-44C0-BCFA-1A9184187A4A}" type="presParOf" srcId="{27821C6C-DD1B-474F-BB96-06F67EFAAD12}" destId="{CB6F2BD3-5627-43A6-9314-5004ADD49803}" srcOrd="1" destOrd="0" presId="urn:microsoft.com/office/officeart/2005/8/layout/list1"/>
    <dgm:cxn modelId="{8F170F26-0AB4-481E-8B91-EB1D8CB4E5D5}" type="presParOf" srcId="{68615E36-6B5B-4B3F-850F-671431B7E367}" destId="{F793A2D7-DED1-469E-84E7-2BE08AE7A923}" srcOrd="9" destOrd="0" presId="urn:microsoft.com/office/officeart/2005/8/layout/list1"/>
    <dgm:cxn modelId="{E4B3B3D1-B064-4043-A718-117E0BD8635F}" type="presParOf" srcId="{68615E36-6B5B-4B3F-850F-671431B7E367}" destId="{3B55DEE5-7B5D-4CC4-B0D9-45D4D86F72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E5A9C-955F-4AE1-95B9-2CCE04673CBA}">
      <dsp:nvSpPr>
        <dsp:cNvPr id="0" name=""/>
        <dsp:cNvSpPr/>
      </dsp:nvSpPr>
      <dsp:spPr>
        <a:xfrm>
          <a:off x="0" y="463055"/>
          <a:ext cx="712839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A474A4-28DD-45BB-8600-24321093CCA9}">
      <dsp:nvSpPr>
        <dsp:cNvPr id="0" name=""/>
        <dsp:cNvSpPr/>
      </dsp:nvSpPr>
      <dsp:spPr>
        <a:xfrm>
          <a:off x="356419" y="20255"/>
          <a:ext cx="4989876" cy="8856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605" tIns="0" rIns="18860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000" kern="1200" dirty="0" err="1" smtClean="0"/>
            <a:t>Compassionate</a:t>
          </a:r>
          <a:endParaRPr lang="de-CH" sz="3000" kern="1200" dirty="0"/>
        </a:p>
      </dsp:txBody>
      <dsp:txXfrm>
        <a:off x="399650" y="63486"/>
        <a:ext cx="4903414" cy="799138"/>
      </dsp:txXfrm>
    </dsp:sp>
    <dsp:sp modelId="{40569532-17E0-441B-BDB6-B95C3E96BA76}">
      <dsp:nvSpPr>
        <dsp:cNvPr id="0" name=""/>
        <dsp:cNvSpPr/>
      </dsp:nvSpPr>
      <dsp:spPr>
        <a:xfrm>
          <a:off x="0" y="1823855"/>
          <a:ext cx="712839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15938B-BF28-425C-89C1-8A772E709731}">
      <dsp:nvSpPr>
        <dsp:cNvPr id="0" name=""/>
        <dsp:cNvSpPr/>
      </dsp:nvSpPr>
      <dsp:spPr>
        <a:xfrm>
          <a:off x="356419" y="1381055"/>
          <a:ext cx="4989876" cy="8856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605" tIns="0" rIns="18860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000" kern="1200" dirty="0" smtClean="0"/>
            <a:t>Professional</a:t>
          </a:r>
          <a:endParaRPr lang="de-CH" sz="3000" kern="1200" dirty="0"/>
        </a:p>
      </dsp:txBody>
      <dsp:txXfrm>
        <a:off x="399650" y="1424286"/>
        <a:ext cx="4903414" cy="799138"/>
      </dsp:txXfrm>
    </dsp:sp>
    <dsp:sp modelId="{3B55DEE5-7B5D-4CC4-B0D9-45D4D86F72D7}">
      <dsp:nvSpPr>
        <dsp:cNvPr id="0" name=""/>
        <dsp:cNvSpPr/>
      </dsp:nvSpPr>
      <dsp:spPr>
        <a:xfrm>
          <a:off x="0" y="3184655"/>
          <a:ext cx="712839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6F2BD3-5627-43A6-9314-5004ADD49803}">
      <dsp:nvSpPr>
        <dsp:cNvPr id="0" name=""/>
        <dsp:cNvSpPr/>
      </dsp:nvSpPr>
      <dsp:spPr>
        <a:xfrm>
          <a:off x="356419" y="2741855"/>
          <a:ext cx="4989876" cy="8856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8605" tIns="0" rIns="188605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000" kern="1200" dirty="0" smtClean="0"/>
            <a:t>Christian</a:t>
          </a:r>
          <a:endParaRPr lang="de-CH" sz="3000" kern="1200" dirty="0"/>
        </a:p>
      </dsp:txBody>
      <dsp:txXfrm>
        <a:off x="399650" y="2785086"/>
        <a:ext cx="4903414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068960" y="179512"/>
            <a:ext cx="3547864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CH" dirty="0" smtClean="0"/>
              <a:t>Dr. med. Samuel Pfeifer: Therapeutische Themen und Trends – Alte Weisheit in neuen Gefässen?</a:t>
            </a:r>
          </a:p>
          <a:p>
            <a:r>
              <a:rPr lang="de-CH" dirty="0" smtClean="0"/>
              <a:t>Würzburg 2013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548680" y="853244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 dirty="0" smtClean="0"/>
              <a:t>www.seminare-ps.net</a:t>
            </a:r>
          </a:p>
          <a:p>
            <a:r>
              <a:rPr lang="de-CH" dirty="0" smtClean="0"/>
              <a:t>www.samuelpfeifer.com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356992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20BD-7955-4B34-9FB9-31D860029BDB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1179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FD1FD-B62D-4692-B8E6-7640BBA53223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C9692-F9B6-4752-82D8-A692B886285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57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C9692-F9B6-4752-82D8-A692B8862853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275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88ED8-B20B-4A16-8FD7-C2468722775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03263"/>
            <a:ext cx="4595813" cy="344646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922" y="4360692"/>
            <a:ext cx="5038596" cy="407992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ECB10C-02A0-44D2-A62A-71A12350A38B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AAB859-84BB-40F1-8D40-5C044D784164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3587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343144"/>
            <a:ext cx="5485439" cy="4115019"/>
          </a:xfrm>
          <a:noFill/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C46BAA-8DDD-442A-9FFE-2517432C8E8E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3F180-774D-4D10-8146-F17C261CA6F6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3BAE56-11CA-4C42-85F5-A2CB7A4ABDAD}" type="slidenum">
              <a:rPr lang="en-US"/>
              <a:pPr/>
              <a:t>13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9EEA7-779F-487D-9B2B-C9F3F05D46BB}" type="slidenum">
              <a:rPr lang="en-US"/>
              <a:pPr/>
              <a:t>14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8472AF-2E6C-4008-868E-687D947D9294}" type="slidenum">
              <a:rPr lang="de-DE"/>
              <a:pPr/>
              <a:t>15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1"/>
            <a:ext cx="7772400" cy="3467471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aseline="0"/>
            </a:lvl1pPr>
          </a:lstStyle>
          <a:p>
            <a:r>
              <a:rPr lang="de-DE" dirty="0" smtClean="0"/>
              <a:t>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3953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116013" y="260350"/>
            <a:ext cx="7704137" cy="58943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45159" y="39539"/>
            <a:ext cx="561975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B4297-5171-47BC-83A5-F06BE07340A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75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3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249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714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825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186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3766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35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defRPr b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3953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054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2335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36532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4520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43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2499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714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8258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1866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5376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5159" y="39539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356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0541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2335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3653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EAF36-84BF-41EF-9DFE-AEA128105008}" type="datetimeFigureOut">
              <a:rPr lang="de-CH" smtClean="0"/>
              <a:t>05.08.2014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C163FE-A7B4-4AC6-85B2-29350786321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452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3953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>
            <a:lvl1pPr>
              <a:defRPr sz="2400" b="0"/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-9939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3953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3953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-9939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5159" y="39539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b="1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95" y="6229289"/>
            <a:ext cx="806964" cy="388907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-180528" y="-99392"/>
            <a:ext cx="9721080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0" b="40816"/>
          <a:stretch/>
        </p:blipFill>
        <p:spPr>
          <a:xfrm>
            <a:off x="251520" y="6231286"/>
            <a:ext cx="3203848" cy="510082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188" y="-852488"/>
            <a:ext cx="11430001" cy="125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effectLst/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Calibri" pitchFamily="34" charset="0"/>
        <a:buChar char="»"/>
        <a:defRPr sz="2400" b="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»"/>
        <a:defRPr sz="2000" i="1" kern="1200">
          <a:solidFill>
            <a:schemeClr val="accent1">
              <a:lumMod val="75000"/>
            </a:schemeClr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-252536" y="-99392"/>
            <a:ext cx="979308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 userDrawn="1"/>
        </p:nvSpPr>
        <p:spPr>
          <a:xfrm>
            <a:off x="-468560" y="6605972"/>
            <a:ext cx="9793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949280"/>
            <a:ext cx="1048823" cy="5054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7746"/>
            <a:ext cx="1965598" cy="32853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016" y="-852636"/>
            <a:ext cx="1143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-252536" y="-99392"/>
            <a:ext cx="9793088" cy="5040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 userDrawn="1"/>
        </p:nvSpPr>
        <p:spPr>
          <a:xfrm>
            <a:off x="-468560" y="6605972"/>
            <a:ext cx="9793088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949280"/>
            <a:ext cx="1048823" cy="5054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37746"/>
            <a:ext cx="1965598" cy="328536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016" y="-852636"/>
            <a:ext cx="11430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77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77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Global Mental </a:t>
            </a:r>
            <a:r>
              <a:rPr lang="de-DE" dirty="0" err="1" smtClean="0"/>
              <a:t>Health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a Christian </a:t>
            </a:r>
            <a:r>
              <a:rPr lang="de-DE" dirty="0" err="1" smtClean="0"/>
              <a:t>Context</a:t>
            </a:r>
            <a:endParaRPr lang="de-CH" sz="2800" b="1" dirty="0">
              <a:latin typeface="Calibri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</p:txBody>
      </p:sp>
      <p:sp>
        <p:nvSpPr>
          <p:cNvPr id="5" name="Rechteck 4"/>
          <p:cNvSpPr/>
          <p:nvPr/>
        </p:nvSpPr>
        <p:spPr>
          <a:xfrm>
            <a:off x="-900608" y="6021288"/>
            <a:ext cx="5647226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6200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Chrstian</a:t>
            </a:r>
            <a:r>
              <a:rPr lang="de-CH" dirty="0" smtClean="0"/>
              <a:t> Mental </a:t>
            </a:r>
            <a:r>
              <a:rPr lang="de-CH" dirty="0" err="1" smtClean="0"/>
              <a:t>Health</a:t>
            </a:r>
            <a:r>
              <a:rPr lang="de-CH" dirty="0" smtClean="0"/>
              <a:t> Care (CMHC) </a:t>
            </a:r>
            <a:br>
              <a:rPr lang="de-CH" dirty="0" smtClean="0"/>
            </a:br>
            <a:r>
              <a:rPr lang="de-CH" dirty="0" err="1" smtClean="0"/>
              <a:t>is</a:t>
            </a:r>
            <a:r>
              <a:rPr lang="de-CH" dirty="0" smtClean="0"/>
              <a:t> COMPASSIONATE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dirty="0" err="1" smtClean="0"/>
              <a:t>most</a:t>
            </a:r>
            <a:r>
              <a:rPr lang="de-CH" dirty="0" smtClean="0"/>
              <a:t> </a:t>
            </a:r>
            <a:r>
              <a:rPr lang="de-CH" dirty="0" err="1" smtClean="0"/>
              <a:t>basic</a:t>
            </a:r>
            <a:r>
              <a:rPr lang="de-CH" dirty="0" smtClean="0"/>
              <a:t> </a:t>
            </a:r>
            <a:r>
              <a:rPr lang="de-CH" dirty="0" err="1" smtClean="0"/>
              <a:t>attitude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Jesus was </a:t>
            </a:r>
            <a:r>
              <a:rPr lang="de-CH" dirty="0" err="1" smtClean="0"/>
              <a:t>compassion</a:t>
            </a:r>
            <a:r>
              <a:rPr lang="de-CH" dirty="0" smtClean="0"/>
              <a:t>: </a:t>
            </a:r>
          </a:p>
          <a:p>
            <a:r>
              <a:rPr lang="de-DE" dirty="0"/>
              <a:t>Matthew 9,36: He was </a:t>
            </a:r>
            <a:r>
              <a:rPr lang="de-DE" dirty="0" err="1"/>
              <a:t>moved</a:t>
            </a:r>
            <a:endParaRPr lang="de-DE" dirty="0"/>
          </a:p>
          <a:p>
            <a:pPr lvl="1"/>
            <a:r>
              <a:rPr lang="de-DE" sz="2400" dirty="0" err="1"/>
              <a:t>When</a:t>
            </a:r>
            <a:r>
              <a:rPr lang="de-DE" sz="2400" dirty="0"/>
              <a:t> he </a:t>
            </a:r>
            <a:r>
              <a:rPr lang="de-DE" sz="2400" dirty="0" err="1"/>
              <a:t>saw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crowds</a:t>
            </a:r>
            <a:r>
              <a:rPr lang="de-DE" sz="2400" dirty="0"/>
              <a:t>, he </a:t>
            </a:r>
            <a:r>
              <a:rPr lang="de-DE" sz="2400" dirty="0" err="1"/>
              <a:t>had</a:t>
            </a:r>
            <a:r>
              <a:rPr lang="de-DE" sz="2400" dirty="0"/>
              <a:t> </a:t>
            </a:r>
            <a:r>
              <a:rPr lang="de-DE" sz="2400" dirty="0" err="1"/>
              <a:t>compassion</a:t>
            </a:r>
            <a:r>
              <a:rPr lang="de-DE" sz="2400" dirty="0"/>
              <a:t> on </a:t>
            </a:r>
            <a:r>
              <a:rPr lang="de-DE" sz="2400" dirty="0" err="1"/>
              <a:t>them</a:t>
            </a:r>
            <a:r>
              <a:rPr lang="de-DE" sz="2400" dirty="0"/>
              <a:t>, </a:t>
            </a:r>
            <a:r>
              <a:rPr lang="de-DE" sz="2400" dirty="0" err="1"/>
              <a:t>because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 </a:t>
            </a:r>
            <a:r>
              <a:rPr lang="de-DE" sz="2400" dirty="0" err="1"/>
              <a:t>harassed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helpless</a:t>
            </a:r>
            <a:r>
              <a:rPr lang="de-DE" sz="2400" dirty="0"/>
              <a:t>, </a:t>
            </a:r>
            <a:r>
              <a:rPr lang="de-DE" sz="2400" dirty="0" err="1"/>
              <a:t>like</a:t>
            </a:r>
            <a:r>
              <a:rPr lang="de-DE" sz="2400" dirty="0"/>
              <a:t> </a:t>
            </a:r>
            <a:r>
              <a:rPr lang="de-DE" sz="2400" dirty="0" err="1"/>
              <a:t>sheep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a </a:t>
            </a:r>
            <a:r>
              <a:rPr lang="de-DE" sz="2400" dirty="0" err="1"/>
              <a:t>shepherd</a:t>
            </a:r>
            <a:r>
              <a:rPr lang="de-DE" sz="2400" dirty="0"/>
              <a:t>. (NIV)</a:t>
            </a:r>
          </a:p>
          <a:p>
            <a:pPr lvl="1"/>
            <a:r>
              <a:rPr lang="de-DE" sz="2400" dirty="0"/>
              <a:t> 35-37 - </a:t>
            </a:r>
            <a:r>
              <a:rPr lang="de-DE" sz="2400" dirty="0" err="1"/>
              <a:t>Then</a:t>
            </a:r>
            <a:r>
              <a:rPr lang="de-DE" sz="2400" dirty="0"/>
              <a:t> Jesus </a:t>
            </a:r>
            <a:r>
              <a:rPr lang="de-DE" sz="2400" dirty="0" err="1"/>
              <a:t>made</a:t>
            </a:r>
            <a:r>
              <a:rPr lang="de-DE" sz="2400" dirty="0"/>
              <a:t> a </a:t>
            </a:r>
            <a:r>
              <a:rPr lang="de-DE" sz="2400" dirty="0" err="1"/>
              <a:t>circuit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all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towns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villages</a:t>
            </a:r>
            <a:r>
              <a:rPr lang="de-DE" sz="2400" dirty="0"/>
              <a:t>. He </a:t>
            </a:r>
            <a:r>
              <a:rPr lang="de-DE" sz="2400" dirty="0" err="1"/>
              <a:t>taught</a:t>
            </a:r>
            <a:r>
              <a:rPr lang="de-DE" sz="2400" dirty="0"/>
              <a:t> in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meeting</a:t>
            </a:r>
            <a:r>
              <a:rPr lang="de-DE" sz="2400" dirty="0"/>
              <a:t> </a:t>
            </a:r>
            <a:r>
              <a:rPr lang="de-DE" sz="2400" dirty="0" err="1"/>
              <a:t>places</a:t>
            </a:r>
            <a:r>
              <a:rPr lang="de-DE" sz="2400" dirty="0"/>
              <a:t>, </a:t>
            </a:r>
            <a:r>
              <a:rPr lang="de-DE" sz="2400" dirty="0" err="1"/>
              <a:t>reported</a:t>
            </a:r>
            <a:r>
              <a:rPr lang="de-DE" sz="2400" dirty="0"/>
              <a:t> </a:t>
            </a:r>
            <a:r>
              <a:rPr lang="de-DE" sz="2400" dirty="0" err="1"/>
              <a:t>kingdom</a:t>
            </a:r>
            <a:r>
              <a:rPr lang="de-DE" sz="2400" dirty="0"/>
              <a:t> </a:t>
            </a:r>
            <a:r>
              <a:rPr lang="de-DE" sz="2400" dirty="0" err="1"/>
              <a:t>news</a:t>
            </a:r>
            <a:r>
              <a:rPr lang="de-DE" sz="2400" dirty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healed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diseased</a:t>
            </a:r>
            <a:r>
              <a:rPr lang="de-DE" sz="2400" dirty="0"/>
              <a:t> </a:t>
            </a:r>
            <a:r>
              <a:rPr lang="de-DE" sz="2400" dirty="0" err="1"/>
              <a:t>bodies</a:t>
            </a:r>
            <a:r>
              <a:rPr lang="de-DE" sz="2400" dirty="0"/>
              <a:t>, </a:t>
            </a:r>
            <a:r>
              <a:rPr lang="de-DE" sz="2400" dirty="0" err="1"/>
              <a:t>healed</a:t>
            </a:r>
            <a:r>
              <a:rPr lang="de-DE" sz="2400" dirty="0"/>
              <a:t> </a:t>
            </a:r>
            <a:r>
              <a:rPr lang="de-DE" sz="2400" dirty="0" err="1"/>
              <a:t>their</a:t>
            </a:r>
            <a:r>
              <a:rPr lang="de-DE" sz="2400" dirty="0"/>
              <a:t> </a:t>
            </a:r>
            <a:r>
              <a:rPr lang="de-DE" sz="2400" dirty="0" err="1"/>
              <a:t>bruised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hurt </a:t>
            </a:r>
            <a:r>
              <a:rPr lang="de-DE" sz="2400" dirty="0" err="1"/>
              <a:t>lives</a:t>
            </a:r>
            <a:r>
              <a:rPr lang="de-DE" sz="2400" dirty="0"/>
              <a:t>. </a:t>
            </a:r>
            <a:r>
              <a:rPr lang="de-DE" sz="2400" dirty="0" err="1"/>
              <a:t>When</a:t>
            </a:r>
            <a:r>
              <a:rPr lang="de-DE" sz="2400" dirty="0"/>
              <a:t> he </a:t>
            </a:r>
            <a:r>
              <a:rPr lang="de-DE" sz="2400" dirty="0" err="1"/>
              <a:t>looked</a:t>
            </a:r>
            <a:r>
              <a:rPr lang="de-DE" sz="2400" dirty="0"/>
              <a:t> out </a:t>
            </a:r>
            <a:r>
              <a:rPr lang="de-DE" sz="2400" dirty="0" err="1"/>
              <a:t>over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crowds</a:t>
            </a:r>
            <a:r>
              <a:rPr lang="de-DE" sz="2400" dirty="0"/>
              <a:t>, </a:t>
            </a:r>
            <a:r>
              <a:rPr lang="de-DE" sz="2400" dirty="0" err="1"/>
              <a:t>his</a:t>
            </a:r>
            <a:r>
              <a:rPr lang="de-DE" sz="2400" dirty="0"/>
              <a:t> </a:t>
            </a:r>
            <a:r>
              <a:rPr lang="de-DE" sz="2400" dirty="0" err="1"/>
              <a:t>heart</a:t>
            </a:r>
            <a:r>
              <a:rPr lang="de-DE" sz="2400" dirty="0"/>
              <a:t> </a:t>
            </a:r>
            <a:r>
              <a:rPr lang="de-DE" sz="2400" dirty="0" err="1"/>
              <a:t>broke</a:t>
            </a:r>
            <a:r>
              <a:rPr lang="de-DE" sz="2400" dirty="0"/>
              <a:t>. So </a:t>
            </a:r>
            <a:r>
              <a:rPr lang="de-DE" sz="2400" dirty="0" err="1"/>
              <a:t>confused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aimless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</a:t>
            </a:r>
            <a:r>
              <a:rPr lang="de-DE" sz="2400" dirty="0" err="1"/>
              <a:t>were</a:t>
            </a:r>
            <a:r>
              <a:rPr lang="de-DE" sz="2400" dirty="0"/>
              <a:t>, </a:t>
            </a:r>
            <a:r>
              <a:rPr lang="de-DE" sz="2400" dirty="0" err="1"/>
              <a:t>like</a:t>
            </a:r>
            <a:r>
              <a:rPr lang="de-DE" sz="2400" dirty="0"/>
              <a:t> </a:t>
            </a:r>
            <a:r>
              <a:rPr lang="de-DE" sz="2400" dirty="0" err="1"/>
              <a:t>sheep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shepherd</a:t>
            </a:r>
            <a:r>
              <a:rPr lang="de-DE" sz="2400" dirty="0"/>
              <a:t>.“ (The Message)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1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CMHC </a:t>
            </a:r>
            <a:r>
              <a:rPr lang="de-CH" dirty="0" err="1" smtClean="0"/>
              <a:t>has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PROFESSIONAL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Although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probably</a:t>
            </a:r>
            <a:r>
              <a:rPr lang="de-CH" dirty="0" smtClean="0"/>
              <a:t> an </a:t>
            </a:r>
            <a:r>
              <a:rPr lang="de-CH" dirty="0" err="1" smtClean="0"/>
              <a:t>emphasis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our</a:t>
            </a:r>
            <a:r>
              <a:rPr lang="de-CH" dirty="0" smtClean="0"/>
              <a:t> time, </a:t>
            </a:r>
            <a:br>
              <a:rPr lang="de-CH" dirty="0" smtClean="0"/>
            </a:br>
            <a:r>
              <a:rPr lang="de-CH" dirty="0" err="1" smtClean="0"/>
              <a:t>there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hints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 smtClean="0"/>
              <a:t>.</a:t>
            </a:r>
          </a:p>
          <a:p>
            <a:r>
              <a:rPr lang="de-CH" dirty="0" smtClean="0"/>
              <a:t>After </a:t>
            </a:r>
            <a:r>
              <a:rPr lang="de-CH" dirty="0" err="1" smtClean="0"/>
              <a:t>having</a:t>
            </a:r>
            <a:r>
              <a:rPr lang="de-CH" dirty="0" smtClean="0"/>
              <a:t> </a:t>
            </a:r>
            <a:r>
              <a:rPr lang="de-CH" dirty="0" err="1" smtClean="0"/>
              <a:t>healed</a:t>
            </a:r>
            <a:r>
              <a:rPr lang="de-CH" dirty="0" smtClean="0"/>
              <a:t> a </a:t>
            </a:r>
            <a:r>
              <a:rPr lang="de-CH" dirty="0" err="1" smtClean="0"/>
              <a:t>group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lepers</a:t>
            </a:r>
            <a:r>
              <a:rPr lang="de-CH" dirty="0" smtClean="0"/>
              <a:t>, Jesus </a:t>
            </a:r>
            <a:r>
              <a:rPr lang="de-CH" dirty="0" err="1" smtClean="0"/>
              <a:t>ordered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err="1" smtClean="0"/>
              <a:t>them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consult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professionals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time. (Luke 5:15; Luke 17:14)</a:t>
            </a:r>
          </a:p>
          <a:p>
            <a:endParaRPr lang="de-CH" dirty="0"/>
          </a:p>
          <a:p>
            <a:r>
              <a:rPr lang="de-CH" dirty="0" err="1" smtClean="0"/>
              <a:t>Ethical</a:t>
            </a:r>
            <a:r>
              <a:rPr lang="de-CH" dirty="0" smtClean="0"/>
              <a:t> </a:t>
            </a:r>
            <a:r>
              <a:rPr lang="de-CH" dirty="0" err="1" smtClean="0"/>
              <a:t>guidelines</a:t>
            </a:r>
            <a:r>
              <a:rPr lang="de-CH" dirty="0" smtClean="0"/>
              <a:t> --- </a:t>
            </a:r>
            <a:r>
              <a:rPr lang="de-CH" dirty="0" err="1" smtClean="0"/>
              <a:t>professionalism</a:t>
            </a:r>
            <a:r>
              <a:rPr lang="de-CH" dirty="0" smtClean="0"/>
              <a:t> </a:t>
            </a:r>
            <a:r>
              <a:rPr lang="de-CH" dirty="0" err="1" smtClean="0"/>
              <a:t>along</a:t>
            </a:r>
            <a:r>
              <a:rPr lang="de-CH" dirty="0"/>
              <a:t> </a:t>
            </a:r>
            <a:r>
              <a:rPr lang="de-CH" dirty="0" err="1" smtClean="0"/>
              <a:t>accepted</a:t>
            </a:r>
            <a:r>
              <a:rPr lang="de-CH" dirty="0" smtClean="0"/>
              <a:t> </a:t>
            </a:r>
            <a:r>
              <a:rPr lang="de-CH" dirty="0" err="1" smtClean="0"/>
              <a:t>guidelines</a:t>
            </a:r>
            <a:r>
              <a:rPr lang="de-CH" dirty="0" smtClean="0"/>
              <a:t> (DSM-Diagnosis, APA Treatment Guidelines, </a:t>
            </a:r>
            <a:r>
              <a:rPr lang="de-CH" dirty="0" err="1" smtClean="0"/>
              <a:t>Medications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However</a:t>
            </a:r>
            <a:r>
              <a:rPr lang="de-CH" dirty="0" smtClean="0"/>
              <a:t>, </a:t>
            </a:r>
            <a:r>
              <a:rPr lang="de-CH" dirty="0" err="1" smtClean="0"/>
              <a:t>leaving</a:t>
            </a:r>
            <a:r>
              <a:rPr lang="de-CH" dirty="0" smtClean="0"/>
              <a:t> out </a:t>
            </a:r>
            <a:r>
              <a:rPr lang="de-CH" dirty="0" err="1" smtClean="0"/>
              <a:t>religious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culturally</a:t>
            </a:r>
            <a:r>
              <a:rPr lang="de-CH" dirty="0" smtClean="0"/>
              <a:t> sensitive </a:t>
            </a:r>
            <a:r>
              <a:rPr lang="de-CH" dirty="0" err="1" smtClean="0"/>
              <a:t>aspects</a:t>
            </a:r>
            <a:r>
              <a:rPr lang="de-CH" dirty="0" smtClean="0"/>
              <a:t>, </a:t>
            </a:r>
            <a:r>
              <a:rPr lang="de-CH" dirty="0" err="1" smtClean="0"/>
              <a:t>would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unprofessional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well</a:t>
            </a:r>
            <a:r>
              <a:rPr lang="de-CH" dirty="0" smtClean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>
                <a:solidFill>
                  <a:schemeClr val="bg1"/>
                </a:solidFill>
              </a:rPr>
              <a:t>2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Professional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Medical interest</a:t>
            </a:r>
            <a:r>
              <a:rPr lang="en-GB" dirty="0" smtClean="0"/>
              <a:t>, knowledge and continuing education.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Having a model</a:t>
            </a:r>
            <a:r>
              <a:rPr lang="en-GB" dirty="0" smtClean="0"/>
              <a:t> of disease and healing.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Having a model</a:t>
            </a:r>
            <a:r>
              <a:rPr lang="en-GB" dirty="0" smtClean="0"/>
              <a:t> of supportive treatment in chronic illness.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Integrating</a:t>
            </a:r>
            <a:r>
              <a:rPr lang="en-GB" dirty="0" smtClean="0"/>
              <a:t> Psychiatry and Theology on an academic and professional level.</a:t>
            </a:r>
          </a:p>
          <a:p>
            <a:pPr eaLnBrk="1" hangingPunct="1">
              <a:lnSpc>
                <a:spcPct val="90000"/>
              </a:lnSpc>
            </a:pPr>
            <a:r>
              <a:rPr lang="en-GB" u="sng" dirty="0" smtClean="0"/>
              <a:t>Boundaries</a:t>
            </a:r>
            <a:r>
              <a:rPr lang="en-GB" dirty="0" smtClean="0"/>
              <a:t>: The problem of professional sexual misconduct; acknowledging your own limitations (“</a:t>
            </a:r>
            <a:r>
              <a:rPr lang="de-DE" dirty="0" smtClean="0"/>
              <a:t>He </a:t>
            </a:r>
            <a:r>
              <a:rPr lang="de-DE" dirty="0" err="1" smtClean="0"/>
              <a:t>grants</a:t>
            </a:r>
            <a:r>
              <a:rPr lang="de-DE" dirty="0" smtClean="0"/>
              <a:t> </a:t>
            </a:r>
            <a:r>
              <a:rPr lang="de-DE" dirty="0" err="1" smtClean="0"/>
              <a:t>peace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borders</a:t>
            </a:r>
            <a:r>
              <a:rPr lang="en-GB" dirty="0" smtClean="0"/>
              <a:t>” – Psalm 147,14).</a:t>
            </a:r>
            <a:endParaRPr lang="de-DE" dirty="0" smtClean="0"/>
          </a:p>
        </p:txBody>
      </p:sp>
      <p:sp>
        <p:nvSpPr>
          <p:cNvPr id="2" name="Ellipse 1"/>
          <p:cNvSpPr/>
          <p:nvPr/>
        </p:nvSpPr>
        <p:spPr>
          <a:xfrm>
            <a:off x="5868144" y="2475094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Ellipse 4"/>
          <p:cNvSpPr/>
          <p:nvPr/>
        </p:nvSpPr>
        <p:spPr>
          <a:xfrm>
            <a:off x="611560" y="3140968"/>
            <a:ext cx="216024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52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causes of depression?</a:t>
            </a:r>
          </a:p>
        </p:txBody>
      </p:sp>
      <p:pic>
        <p:nvPicPr>
          <p:cNvPr id="155651" name="Picture 3" descr="BKG-Dep-4-Gir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99084"/>
            <a:ext cx="3457575" cy="2894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31640" y="436510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We have to give basic answers to the questions of our patients.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PSYCHO-EDUCATION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images.elephantjournal.com/wp-content/uploads/2011/05/Man-depress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3"/>
            <a:ext cx="3456384" cy="33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Bio-Psycho-Social Model</a:t>
            </a:r>
          </a:p>
        </p:txBody>
      </p:sp>
      <p:pic>
        <p:nvPicPr>
          <p:cNvPr id="157700" name="Picture 4" descr="FIG-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7"/>
            <a:ext cx="522417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4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371600" y="1444714"/>
            <a:ext cx="26516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CH" sz="2000" dirty="0">
                <a:latin typeface="Tahoma" pitchFamily="34" charset="0"/>
              </a:rPr>
              <a:t>1. </a:t>
            </a:r>
            <a:r>
              <a:rPr lang="de-CH" sz="2000" dirty="0" err="1">
                <a:latin typeface="Tahoma" pitchFamily="34" charset="0"/>
              </a:rPr>
              <a:t>Thessalonians</a:t>
            </a:r>
            <a:r>
              <a:rPr lang="de-CH" sz="2000" dirty="0">
                <a:latin typeface="Tahoma" pitchFamily="34" charset="0"/>
              </a:rPr>
              <a:t> 5:14</a:t>
            </a:r>
          </a:p>
        </p:txBody>
      </p:sp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1371600" y="1943100"/>
            <a:ext cx="2984500" cy="3810000"/>
            <a:chOff x="864" y="1224"/>
            <a:chExt cx="1632" cy="2400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864" y="1224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1. Exhort</a:t>
              </a: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864" y="1896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2. comfort, encourage</a:t>
              </a: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864" y="2568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3. support, help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864" y="3288"/>
              <a:ext cx="163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4. Be patient</a:t>
              </a:r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6096000" y="1828800"/>
            <a:ext cx="2436813" cy="4038600"/>
            <a:chOff x="3840" y="1152"/>
            <a:chExt cx="1248" cy="2544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3840" y="1152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Idle, unruly</a:t>
              </a:r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3840" y="1824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Anxious, timid</a:t>
              </a:r>
            </a:p>
          </p:txBody>
        </p:sp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3840" y="2496"/>
              <a:ext cx="1248" cy="480"/>
            </a:xfrm>
            <a:prstGeom prst="flowChartDocumen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>
                  <a:latin typeface="Tahoma" pitchFamily="34" charset="0"/>
                </a:rPr>
                <a:t>The weak</a:t>
              </a: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3840" y="3216"/>
              <a:ext cx="1248" cy="480"/>
            </a:xfrm>
            <a:prstGeom prst="flowChartDocumen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r>
                <a:rPr lang="de-CH" sz="2200" b="1">
                  <a:latin typeface="Tahoma" pitchFamily="34" charset="0"/>
                </a:rPr>
                <a:t>everyone</a:t>
              </a:r>
              <a:endParaRPr lang="de-CH" sz="2200">
                <a:latin typeface="Tahoma" pitchFamily="34" charset="0"/>
              </a:endParaRPr>
            </a:p>
          </p:txBody>
        </p:sp>
      </p:grp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4648200" y="20574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4648200" y="3124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648200" y="4191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4648200" y="53340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Four</a:t>
            </a:r>
            <a:r>
              <a:rPr lang="de-CH" dirty="0" smtClean="0"/>
              <a:t> </a:t>
            </a:r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Strategies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929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Admonish</a:t>
            </a:r>
            <a:r>
              <a:rPr lang="de-CH" dirty="0" smtClean="0"/>
              <a:t>, </a:t>
            </a:r>
            <a:r>
              <a:rPr lang="de-CH" dirty="0" err="1" smtClean="0"/>
              <a:t>Exhort</a:t>
            </a:r>
            <a:r>
              <a:rPr lang="de-CH" dirty="0" smtClean="0"/>
              <a:t>, </a:t>
            </a:r>
            <a:r>
              <a:rPr lang="de-CH" dirty="0" err="1" smtClean="0"/>
              <a:t>Correct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Life Style </a:t>
            </a:r>
            <a:r>
              <a:rPr lang="de-CH" dirty="0" err="1" smtClean="0"/>
              <a:t>influences</a:t>
            </a:r>
            <a:r>
              <a:rPr lang="de-CH" dirty="0" smtClean="0"/>
              <a:t> </a:t>
            </a:r>
            <a:r>
              <a:rPr lang="de-CH" dirty="0" err="1" smtClean="0"/>
              <a:t>health</a:t>
            </a:r>
            <a:endParaRPr lang="de-CH" dirty="0" smtClean="0"/>
          </a:p>
          <a:p>
            <a:r>
              <a:rPr lang="de-CH" dirty="0" smtClean="0"/>
              <a:t>Mental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influenced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wrong</a:t>
            </a:r>
            <a:r>
              <a:rPr lang="de-CH" dirty="0" smtClean="0"/>
              <a:t> </a:t>
            </a:r>
            <a:r>
              <a:rPr lang="de-CH" dirty="0" err="1" smtClean="0"/>
              <a:t>behavior</a:t>
            </a:r>
            <a:r>
              <a:rPr lang="de-CH" dirty="0" smtClean="0"/>
              <a:t> </a:t>
            </a:r>
            <a:r>
              <a:rPr lang="de-CH" dirty="0" err="1" smtClean="0"/>
              <a:t>patterns</a:t>
            </a:r>
            <a:r>
              <a:rPr lang="de-CH" dirty="0" smtClean="0"/>
              <a:t>, </a:t>
            </a:r>
            <a:br>
              <a:rPr lang="de-CH" dirty="0" smtClean="0"/>
            </a:br>
            <a:r>
              <a:rPr lang="de-CH" dirty="0" smtClean="0"/>
              <a:t>e.g. </a:t>
            </a:r>
            <a:r>
              <a:rPr lang="de-CH" dirty="0" err="1" smtClean="0"/>
              <a:t>alcohol</a:t>
            </a:r>
            <a:r>
              <a:rPr lang="de-CH" dirty="0" smtClean="0"/>
              <a:t>, </a:t>
            </a:r>
            <a:r>
              <a:rPr lang="de-CH" dirty="0" err="1" smtClean="0"/>
              <a:t>violence</a:t>
            </a:r>
            <a:r>
              <a:rPr lang="de-CH" dirty="0" smtClean="0"/>
              <a:t>, </a:t>
            </a:r>
            <a:r>
              <a:rPr lang="de-CH" dirty="0" err="1" smtClean="0"/>
              <a:t>wrong</a:t>
            </a:r>
            <a:r>
              <a:rPr lang="de-CH" dirty="0" smtClean="0"/>
              <a:t> </a:t>
            </a:r>
            <a:r>
              <a:rPr lang="de-CH" dirty="0" err="1" smtClean="0"/>
              <a:t>thinking</a:t>
            </a:r>
            <a:endParaRPr lang="de-CH" dirty="0" smtClean="0"/>
          </a:p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need</a:t>
            </a:r>
            <a:r>
              <a:rPr lang="de-CH" dirty="0" smtClean="0"/>
              <a:t> </a:t>
            </a:r>
            <a:r>
              <a:rPr lang="de-CH" dirty="0" err="1" smtClean="0"/>
              <a:t>programs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</a:t>
            </a:r>
            <a:r>
              <a:rPr lang="de-CH" dirty="0" err="1" smtClean="0"/>
              <a:t>people</a:t>
            </a:r>
            <a:r>
              <a:rPr lang="de-CH" dirty="0" smtClean="0"/>
              <a:t> </a:t>
            </a:r>
            <a:r>
              <a:rPr lang="de-CH" dirty="0" err="1" smtClean="0"/>
              <a:t>get</a:t>
            </a:r>
            <a:r>
              <a:rPr lang="de-CH" dirty="0" smtClean="0"/>
              <a:t> </a:t>
            </a:r>
            <a:r>
              <a:rPr lang="de-CH" dirty="0" err="1" smtClean="0"/>
              <a:t>away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substance</a:t>
            </a:r>
            <a:r>
              <a:rPr lang="de-CH" dirty="0" smtClean="0"/>
              <a:t> </a:t>
            </a:r>
            <a:r>
              <a:rPr lang="de-CH" dirty="0" err="1" smtClean="0"/>
              <a:t>abuse</a:t>
            </a:r>
            <a:r>
              <a:rPr lang="de-CH" dirty="0" smtClean="0"/>
              <a:t>.</a:t>
            </a:r>
          </a:p>
          <a:p>
            <a:r>
              <a:rPr lang="de-CH" dirty="0" err="1" smtClean="0"/>
              <a:t>Marriage</a:t>
            </a:r>
            <a:r>
              <a:rPr lang="de-CH" dirty="0" smtClean="0"/>
              <a:t> Encounter – Teaching </a:t>
            </a:r>
            <a:r>
              <a:rPr lang="de-CH" dirty="0" err="1" smtClean="0"/>
              <a:t>foundations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relationship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family</a:t>
            </a:r>
            <a:r>
              <a:rPr lang="de-CH" dirty="0" smtClean="0"/>
              <a:t> </a:t>
            </a:r>
            <a:r>
              <a:rPr lang="de-CH" dirty="0" err="1" smtClean="0"/>
              <a:t>life</a:t>
            </a:r>
            <a:endParaRPr lang="de-CH" dirty="0" smtClean="0"/>
          </a:p>
          <a:p>
            <a:r>
              <a:rPr lang="de-CH" dirty="0" smtClean="0"/>
              <a:t>Teaching </a:t>
            </a:r>
            <a:r>
              <a:rPr lang="de-CH" dirty="0" err="1" smtClean="0"/>
              <a:t>Biblical</a:t>
            </a:r>
            <a:r>
              <a:rPr lang="de-CH" dirty="0" smtClean="0"/>
              <a:t> Values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3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Comfort, </a:t>
            </a:r>
            <a:r>
              <a:rPr lang="en-US" b="1" dirty="0" smtClean="0"/>
              <a:t>encourage, </a:t>
            </a:r>
            <a:r>
              <a:rPr lang="en-US" b="1" dirty="0"/>
              <a:t>reassure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36168" cy="4525963"/>
          </a:xfrm>
        </p:spPr>
        <p:txBody>
          <a:bodyPr/>
          <a:lstStyle/>
          <a:p>
            <a:r>
              <a:rPr lang="en-US" dirty="0"/>
              <a:t>Whom? – The anxious, the depressed, the suffering, those who are mourning etc.</a:t>
            </a:r>
            <a:endParaRPr lang="de-CH" dirty="0"/>
          </a:p>
          <a:p>
            <a:r>
              <a:rPr lang="en-US" dirty="0"/>
              <a:t>God is also a God of Comfort (2. Cor. 1)</a:t>
            </a:r>
            <a:endParaRPr lang="de-CH" dirty="0"/>
          </a:p>
          <a:p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words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a </a:t>
            </a:r>
            <a:r>
              <a:rPr lang="de-CH" dirty="0" err="1" smtClean="0"/>
              <a:t>balm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soul</a:t>
            </a:r>
            <a:endParaRPr lang="de-CH" dirty="0" smtClean="0"/>
          </a:p>
          <a:p>
            <a:r>
              <a:rPr lang="de-CH" dirty="0" err="1" smtClean="0"/>
              <a:t>Encouraging</a:t>
            </a:r>
            <a:r>
              <a:rPr lang="de-CH" dirty="0" smtClean="0"/>
              <a:t> a </a:t>
            </a:r>
            <a:r>
              <a:rPr lang="de-CH" dirty="0" err="1" smtClean="0"/>
              <a:t>person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bring out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best</a:t>
            </a:r>
            <a:r>
              <a:rPr lang="de-CH" dirty="0" smtClean="0"/>
              <a:t> in her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motivate</a:t>
            </a:r>
            <a:r>
              <a:rPr lang="de-CH" dirty="0" smtClean="0"/>
              <a:t> her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go</a:t>
            </a:r>
            <a:r>
              <a:rPr lang="de-CH" dirty="0" smtClean="0"/>
              <a:t> on </a:t>
            </a:r>
            <a:r>
              <a:rPr lang="de-CH" dirty="0" err="1" smtClean="0"/>
              <a:t>despite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burdens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life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4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Support the Weak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36168" cy="4525963"/>
          </a:xfrm>
        </p:spPr>
        <p:txBody>
          <a:bodyPr/>
          <a:lstStyle/>
          <a:p>
            <a:r>
              <a:rPr lang="de-CH" dirty="0" smtClean="0"/>
              <a:t>Who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weak</a:t>
            </a:r>
            <a:r>
              <a:rPr lang="de-CH" dirty="0" smtClean="0"/>
              <a:t> in mental </a:t>
            </a:r>
            <a:r>
              <a:rPr lang="de-CH" dirty="0" err="1" smtClean="0"/>
              <a:t>health</a:t>
            </a:r>
            <a:r>
              <a:rPr lang="de-CH" dirty="0" smtClean="0"/>
              <a:t>?</a:t>
            </a:r>
          </a:p>
          <a:p>
            <a:r>
              <a:rPr lang="de-CH" dirty="0" err="1" smtClean="0"/>
              <a:t>Those</a:t>
            </a:r>
            <a:r>
              <a:rPr lang="de-CH" dirty="0" smtClean="0"/>
              <a:t> </a:t>
            </a:r>
            <a:r>
              <a:rPr lang="de-CH" dirty="0" err="1" smtClean="0"/>
              <a:t>who</a:t>
            </a:r>
            <a:r>
              <a:rPr lang="de-CH" dirty="0" smtClean="0"/>
              <a:t> </a:t>
            </a:r>
            <a:r>
              <a:rPr lang="de-CH" dirty="0" err="1" smtClean="0"/>
              <a:t>cannot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 </a:t>
            </a:r>
            <a:r>
              <a:rPr lang="de-CH" dirty="0" err="1" smtClean="0"/>
              <a:t>despite</a:t>
            </a:r>
            <a:r>
              <a:rPr lang="de-CH" dirty="0" smtClean="0"/>
              <a:t> </a:t>
            </a:r>
            <a:r>
              <a:rPr lang="de-CH" dirty="0" err="1" smtClean="0"/>
              <a:t>their</a:t>
            </a:r>
            <a:r>
              <a:rPr lang="de-CH" dirty="0" smtClean="0"/>
              <a:t> </a:t>
            </a:r>
            <a:r>
              <a:rPr lang="de-CH" dirty="0" err="1" smtClean="0"/>
              <a:t>efforts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desires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biblical concept of </a:t>
            </a:r>
            <a:r>
              <a:rPr lang="en-US" dirty="0" smtClean="0"/>
              <a:t>WEAKNESS in </a:t>
            </a:r>
            <a:r>
              <a:rPr lang="en-US" dirty="0"/>
              <a:t>relation to the Mental Health concept of VULNERABILITY, of psycho-social burden, of disability through chronic mental health disorders (DALY)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5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/>
              <a:t>Support the Weak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36168" cy="4525963"/>
          </a:xfrm>
        </p:spPr>
        <p:txBody>
          <a:bodyPr/>
          <a:lstStyle/>
          <a:p>
            <a:r>
              <a:rPr lang="de-CH" dirty="0" err="1" smtClean="0"/>
              <a:t>Biblical</a:t>
            </a:r>
            <a:r>
              <a:rPr lang="de-CH" dirty="0" smtClean="0"/>
              <a:t> </a:t>
            </a:r>
            <a:r>
              <a:rPr lang="de-CH" dirty="0" err="1" smtClean="0"/>
              <a:t>emphasis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WEAKNESS</a:t>
            </a:r>
          </a:p>
          <a:p>
            <a:r>
              <a:rPr lang="de-CH" dirty="0" smtClean="0"/>
              <a:t>2. </a:t>
            </a:r>
            <a:r>
              <a:rPr lang="de-CH" dirty="0" err="1" smtClean="0"/>
              <a:t>Corinthians</a:t>
            </a:r>
            <a:r>
              <a:rPr lang="de-CH" dirty="0" smtClean="0"/>
              <a:t> 12:11</a:t>
            </a:r>
          </a:p>
          <a:p>
            <a:r>
              <a:rPr lang="de-CH" dirty="0" smtClean="0"/>
              <a:t>2. </a:t>
            </a:r>
            <a:r>
              <a:rPr lang="de-CH" dirty="0" err="1" smtClean="0"/>
              <a:t>Corinthians</a:t>
            </a:r>
            <a:r>
              <a:rPr lang="de-CH" dirty="0" smtClean="0"/>
              <a:t> 4:6-10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Isaiah 42:1-4: </a:t>
            </a:r>
            <a:r>
              <a:rPr lang="de-CH" dirty="0" err="1" smtClean="0"/>
              <a:t>bruised</a:t>
            </a:r>
            <a:r>
              <a:rPr lang="de-CH" dirty="0" smtClean="0"/>
              <a:t> </a:t>
            </a:r>
            <a:r>
              <a:rPr lang="de-CH" dirty="0" err="1" smtClean="0"/>
              <a:t>reed</a:t>
            </a:r>
            <a:r>
              <a:rPr lang="de-CH" dirty="0" smtClean="0"/>
              <a:t>, </a:t>
            </a:r>
            <a:r>
              <a:rPr lang="de-CH" dirty="0" err="1" smtClean="0"/>
              <a:t>smoldering</a:t>
            </a:r>
            <a:r>
              <a:rPr lang="de-CH" dirty="0" smtClean="0"/>
              <a:t> </a:t>
            </a:r>
            <a:r>
              <a:rPr lang="de-CH" dirty="0" err="1" smtClean="0"/>
              <a:t>wick</a:t>
            </a:r>
            <a:endParaRPr lang="de-CH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2347516"/>
            <a:ext cx="4041775" cy="303133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5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Seven </a:t>
            </a:r>
            <a:r>
              <a:rPr lang="de-CH" dirty="0" err="1" smtClean="0"/>
              <a:t>Principles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Mental </a:t>
            </a:r>
            <a:r>
              <a:rPr lang="de-CH" dirty="0" err="1" smtClean="0"/>
              <a:t>Health</a:t>
            </a:r>
            <a:r>
              <a:rPr lang="de-CH" dirty="0" smtClean="0"/>
              <a:t> in a Christian </a:t>
            </a:r>
            <a:r>
              <a:rPr lang="de-CH" dirty="0" err="1" smtClean="0"/>
              <a:t>Context</a:t>
            </a:r>
            <a:endParaRPr lang="de-CH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 smtClean="0"/>
              <a:t>Dr. Samuel Pfeifer</a:t>
            </a:r>
          </a:p>
          <a:p>
            <a:r>
              <a:rPr lang="de-CH" dirty="0" err="1" smtClean="0"/>
              <a:t>Clinic</a:t>
            </a:r>
            <a:r>
              <a:rPr lang="de-CH" dirty="0" smtClean="0"/>
              <a:t> Sonnenhalde / </a:t>
            </a:r>
            <a:r>
              <a:rPr lang="de-CH" dirty="0" err="1" smtClean="0"/>
              <a:t>Switzerland</a:t>
            </a:r>
            <a:endParaRPr lang="de-CH" dirty="0" smtClean="0"/>
          </a:p>
          <a:p>
            <a:r>
              <a:rPr lang="de-CH" dirty="0" smtClean="0">
                <a:hlinkClick r:id="rId2"/>
              </a:rPr>
              <a:t>www.psy77.com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PATIENCE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36168" cy="4525963"/>
          </a:xfrm>
        </p:spPr>
        <p:txBody>
          <a:bodyPr>
            <a:normAutofit fontScale="92500" lnSpcReduction="10000"/>
          </a:bodyPr>
          <a:lstStyle/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should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patient</a:t>
            </a:r>
            <a:r>
              <a:rPr lang="de-CH" dirty="0" smtClean="0"/>
              <a:t> WITH ALL PEOPLE</a:t>
            </a:r>
          </a:p>
          <a:p>
            <a:r>
              <a:rPr lang="de-CH" dirty="0" err="1" smtClean="0"/>
              <a:t>Giving</a:t>
            </a:r>
            <a:r>
              <a:rPr lang="de-CH" dirty="0" smtClean="0"/>
              <a:t> </a:t>
            </a:r>
            <a:r>
              <a:rPr lang="de-CH" dirty="0" err="1" smtClean="0"/>
              <a:t>them</a:t>
            </a:r>
            <a:r>
              <a:rPr lang="de-CH" dirty="0" smtClean="0"/>
              <a:t> time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change</a:t>
            </a:r>
            <a:r>
              <a:rPr lang="de-CH" dirty="0" smtClean="0"/>
              <a:t>,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heal</a:t>
            </a:r>
            <a:r>
              <a:rPr lang="de-CH" smtClean="0"/>
              <a:t>,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mature</a:t>
            </a:r>
            <a:r>
              <a:rPr lang="de-CH" dirty="0" smtClean="0"/>
              <a:t> </a:t>
            </a:r>
            <a:r>
              <a:rPr lang="de-CH" dirty="0" err="1" smtClean="0"/>
              <a:t>into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image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God</a:t>
            </a:r>
            <a:endParaRPr lang="de-CH" dirty="0" smtClean="0"/>
          </a:p>
          <a:p>
            <a:endParaRPr lang="de-CH" dirty="0"/>
          </a:p>
          <a:p>
            <a:r>
              <a:rPr lang="de-CH" dirty="0" err="1" smtClean="0"/>
              <a:t>Colossians</a:t>
            </a:r>
            <a:r>
              <a:rPr lang="de-CH" dirty="0" smtClean="0"/>
              <a:t> 1:11: «</a:t>
            </a:r>
            <a:r>
              <a:rPr lang="en-US" dirty="0"/>
              <a:t>being strengthened with all </a:t>
            </a:r>
            <a:r>
              <a:rPr lang="en-US" dirty="0" smtClean="0"/>
              <a:t>power </a:t>
            </a:r>
            <a:r>
              <a:rPr lang="en-US" dirty="0"/>
              <a:t>according to his glorious might so that you may have </a:t>
            </a:r>
            <a:r>
              <a:rPr lang="en-US" u="sng" dirty="0"/>
              <a:t>great endurance and </a:t>
            </a:r>
            <a:r>
              <a:rPr lang="en-US" u="sng" dirty="0" smtClean="0"/>
              <a:t>patience.”</a:t>
            </a:r>
            <a:endParaRPr lang="de-CH" u="sng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our world of fast internet connections and instant solutions – mental problems take their time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6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HOPE </a:t>
            </a:r>
            <a:r>
              <a:rPr lang="de-CH" dirty="0" err="1" smtClean="0"/>
              <a:t>and</a:t>
            </a:r>
            <a:r>
              <a:rPr lang="de-CH" dirty="0" smtClean="0"/>
              <a:t> MEANING in </a:t>
            </a:r>
            <a:r>
              <a:rPr lang="de-CH" dirty="0" err="1" smtClean="0"/>
              <a:t>trouble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 err="1" smtClean="0">
                <a:solidFill>
                  <a:srgbClr val="FF0000"/>
                </a:solidFill>
              </a:rPr>
              <a:t>God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is</a:t>
            </a:r>
            <a:r>
              <a:rPr lang="de-CH" b="1" dirty="0" smtClean="0">
                <a:solidFill>
                  <a:srgbClr val="FF0000"/>
                </a:solidFill>
              </a:rPr>
              <a:t> a </a:t>
            </a:r>
            <a:r>
              <a:rPr lang="de-CH" b="1" dirty="0" err="1" smtClean="0">
                <a:solidFill>
                  <a:srgbClr val="FF0000"/>
                </a:solidFill>
              </a:rPr>
              <a:t>God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of</a:t>
            </a:r>
            <a:r>
              <a:rPr lang="de-CH" b="1" dirty="0" smtClean="0">
                <a:solidFill>
                  <a:srgbClr val="FF0000"/>
                </a:solidFill>
              </a:rPr>
              <a:t> Hope</a:t>
            </a:r>
          </a:p>
          <a:p>
            <a:r>
              <a:rPr lang="de-CH" dirty="0" smtClean="0"/>
              <a:t>Isaiah 43:1-4</a:t>
            </a:r>
          </a:p>
          <a:p>
            <a:endParaRPr lang="de-CH" dirty="0"/>
          </a:p>
          <a:p>
            <a:r>
              <a:rPr lang="en-US" dirty="0" smtClean="0"/>
              <a:t>Hope in </a:t>
            </a:r>
            <a:r>
              <a:rPr lang="en-US" dirty="0"/>
              <a:t>mental health services</a:t>
            </a:r>
          </a:p>
          <a:p>
            <a:r>
              <a:rPr lang="en-US" dirty="0" smtClean="0"/>
              <a:t>Spiritual aspects </a:t>
            </a:r>
            <a:r>
              <a:rPr lang="en-US" dirty="0"/>
              <a:t>of hope and meaning (Victor </a:t>
            </a:r>
            <a:r>
              <a:rPr lang="en-US" dirty="0" err="1"/>
              <a:t>Frankl</a:t>
            </a:r>
            <a:r>
              <a:rPr lang="en-US" dirty="0"/>
              <a:t>)</a:t>
            </a:r>
          </a:p>
          <a:p>
            <a:r>
              <a:rPr lang="en-US" dirty="0" smtClean="0"/>
              <a:t>False ways </a:t>
            </a:r>
            <a:r>
              <a:rPr lang="en-US" dirty="0"/>
              <a:t>to find </a:t>
            </a:r>
            <a:r>
              <a:rPr lang="en-US" dirty="0" smtClean="0"/>
              <a:t>hope (superstition, over-reliance on medicine / </a:t>
            </a:r>
            <a:r>
              <a:rPr lang="en-US" smtClean="0"/>
              <a:t>other people)</a:t>
            </a:r>
            <a:endParaRPr lang="en-US" dirty="0"/>
          </a:p>
          <a:p>
            <a:r>
              <a:rPr lang="de-CH" dirty="0" smtClean="0"/>
              <a:t>The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hopelessness</a:t>
            </a:r>
            <a:r>
              <a:rPr lang="de-CH" dirty="0" smtClean="0"/>
              <a:t> – </a:t>
            </a:r>
            <a:r>
              <a:rPr lang="de-CH" dirty="0" err="1" smtClean="0"/>
              <a:t>acceptance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weakness</a:t>
            </a:r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8028384" y="564937"/>
            <a:ext cx="1115616" cy="221599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CH" sz="13800" b="1" dirty="0" smtClean="0">
                <a:solidFill>
                  <a:schemeClr val="bg1"/>
                </a:solidFill>
              </a:rPr>
              <a:t>7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Summary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de-CH" dirty="0" err="1" smtClean="0"/>
              <a:t>Compassion</a:t>
            </a:r>
            <a:endParaRPr lang="de-CH" dirty="0" smtClean="0"/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de-CH" dirty="0" smtClean="0"/>
              <a:t>Professional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de-CH" dirty="0" err="1" smtClean="0"/>
              <a:t>Admonishing</a:t>
            </a:r>
            <a:r>
              <a:rPr lang="de-CH" dirty="0" smtClean="0"/>
              <a:t> / </a:t>
            </a:r>
            <a:r>
              <a:rPr lang="de-CH" dirty="0" err="1" smtClean="0"/>
              <a:t>Exhorting</a:t>
            </a:r>
            <a:r>
              <a:rPr lang="de-CH" dirty="0" smtClean="0"/>
              <a:t> / </a:t>
            </a:r>
            <a:r>
              <a:rPr lang="de-CH" dirty="0" err="1" smtClean="0"/>
              <a:t>Correcting</a:t>
            </a:r>
            <a:endParaRPr lang="de-CH" dirty="0" smtClean="0"/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de-CH" dirty="0" err="1" smtClean="0"/>
              <a:t>Comfort</a:t>
            </a:r>
            <a:r>
              <a:rPr lang="de-CH" dirty="0" smtClean="0"/>
              <a:t> / </a:t>
            </a:r>
            <a:r>
              <a:rPr lang="de-CH" dirty="0" err="1" smtClean="0"/>
              <a:t>encouragement</a:t>
            </a:r>
            <a:endParaRPr lang="de-CH" dirty="0" smtClean="0"/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de-CH" dirty="0" err="1" smtClean="0"/>
              <a:t>Supporting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Weak</a:t>
            </a:r>
            <a:r>
              <a:rPr lang="de-CH" dirty="0" smtClean="0"/>
              <a:t> 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de-CH" dirty="0" smtClean="0"/>
              <a:t>Patience</a:t>
            </a:r>
          </a:p>
          <a:p>
            <a:pPr marL="457200" indent="-457200">
              <a:buClr>
                <a:schemeClr val="bg2">
                  <a:lumMod val="50000"/>
                </a:schemeClr>
              </a:buClr>
              <a:buFont typeface="+mj-lt"/>
              <a:buAutoNum type="arabicPeriod"/>
            </a:pPr>
            <a:r>
              <a:rPr lang="de-CH" dirty="0" smtClean="0"/>
              <a:t>Hope</a:t>
            </a:r>
          </a:p>
          <a:p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a </a:t>
            </a:r>
            <a:r>
              <a:rPr lang="de-CH" dirty="0" err="1" smtClean="0"/>
              <a:t>good</a:t>
            </a:r>
            <a:r>
              <a:rPr lang="de-CH" dirty="0" smtClean="0"/>
              <a:t> </a:t>
            </a:r>
            <a:r>
              <a:rPr lang="de-CH" dirty="0" err="1" smtClean="0"/>
              <a:t>people</a:t>
            </a:r>
            <a:r>
              <a:rPr lang="de-CH" dirty="0" smtClean="0"/>
              <a:t> </a:t>
            </a:r>
            <a:r>
              <a:rPr lang="de-CH" dirty="0" err="1" smtClean="0"/>
              <a:t>helper</a:t>
            </a:r>
            <a:r>
              <a:rPr lang="de-CH" dirty="0" smtClean="0"/>
              <a:t>,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values</a:t>
            </a:r>
            <a:r>
              <a:rPr lang="de-CH" dirty="0" smtClean="0"/>
              <a:t> will </a:t>
            </a:r>
            <a:r>
              <a:rPr lang="de-CH" dirty="0" err="1" smtClean="0"/>
              <a:t>guide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22681" y="1371601"/>
            <a:ext cx="7771803" cy="2505075"/>
          </a:xfrm>
        </p:spPr>
        <p:txBody>
          <a:bodyPr/>
          <a:lstStyle/>
          <a:p>
            <a:pPr>
              <a:defRPr/>
            </a:pPr>
            <a:r>
              <a:rPr lang="de-CH">
                <a:hlinkClick r:id="rId2"/>
              </a:rPr>
              <a:t>www.psy77.com</a:t>
            </a:r>
            <a:r>
              <a:rPr lang="de-CH"/>
              <a:t/>
            </a:r>
            <a:br>
              <a:rPr lang="de-CH"/>
            </a:b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722681" y="4068764"/>
            <a:ext cx="7771803" cy="1131887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More </a:t>
            </a:r>
            <a:r>
              <a:rPr lang="de-CH" dirty="0" err="1" smtClean="0"/>
              <a:t>Presentations</a:t>
            </a:r>
            <a:r>
              <a:rPr lang="de-CH" dirty="0" smtClean="0"/>
              <a:t> on Global Mental </a:t>
            </a:r>
            <a:r>
              <a:rPr lang="de-CH" dirty="0" err="1" smtClean="0"/>
              <a:t>Health</a:t>
            </a:r>
            <a:r>
              <a:rPr lang="de-CH" dirty="0" smtClean="0"/>
              <a:t> in a Christian </a:t>
            </a:r>
            <a:r>
              <a:rPr lang="de-CH" dirty="0" err="1" smtClean="0"/>
              <a:t>Context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EFF22-98E1-4B3D-BF46-58357A6B922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5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My</a:t>
            </a:r>
            <a:r>
              <a:rPr lang="de-CH" dirty="0" smtClean="0"/>
              <a:t> Professional Background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1988-2013 Medical </a:t>
            </a:r>
            <a:r>
              <a:rPr lang="de-CH" dirty="0" err="1" smtClean="0"/>
              <a:t>Director</a:t>
            </a:r>
            <a:r>
              <a:rPr lang="de-CH" dirty="0" smtClean="0"/>
              <a:t> Christian Mental </a:t>
            </a:r>
            <a:r>
              <a:rPr lang="de-CH" dirty="0" err="1" smtClean="0"/>
              <a:t>Health</a:t>
            </a:r>
            <a:r>
              <a:rPr lang="de-CH" dirty="0" smtClean="0"/>
              <a:t> Service «Klinik Sonnenhalde» («Sunny Hill») in Riehen </a:t>
            </a:r>
            <a:r>
              <a:rPr lang="de-CH" dirty="0" err="1" smtClean="0"/>
              <a:t>near</a:t>
            </a:r>
            <a:r>
              <a:rPr lang="de-CH" dirty="0" smtClean="0"/>
              <a:t> Basel.</a:t>
            </a:r>
          </a:p>
          <a:p>
            <a:r>
              <a:rPr lang="de-CH" dirty="0" err="1" smtClean="0"/>
              <a:t>Inpatient</a:t>
            </a:r>
            <a:r>
              <a:rPr lang="de-CH" dirty="0" smtClean="0"/>
              <a:t> Services: 68 </a:t>
            </a:r>
            <a:r>
              <a:rPr lang="de-CH" dirty="0" err="1" smtClean="0"/>
              <a:t>Beds</a:t>
            </a:r>
            <a:endParaRPr lang="de-CH" dirty="0" smtClean="0"/>
          </a:p>
          <a:p>
            <a:r>
              <a:rPr lang="de-CH" dirty="0" smtClean="0"/>
              <a:t>Outpatient Services: 12’000 </a:t>
            </a:r>
            <a:r>
              <a:rPr lang="de-CH" dirty="0" err="1" smtClean="0"/>
              <a:t>consultations</a:t>
            </a:r>
            <a:r>
              <a:rPr lang="de-CH" dirty="0" smtClean="0"/>
              <a:t> per </a:t>
            </a:r>
            <a:r>
              <a:rPr lang="de-CH" dirty="0" err="1" smtClean="0"/>
              <a:t>year</a:t>
            </a:r>
            <a:endParaRPr lang="de-CH" dirty="0" smtClean="0"/>
          </a:p>
          <a:p>
            <a:r>
              <a:rPr lang="de-CH" dirty="0" smtClean="0"/>
              <a:t>Day Treatment Center</a:t>
            </a:r>
          </a:p>
          <a:p>
            <a:endParaRPr lang="de-CH" dirty="0"/>
          </a:p>
          <a:p>
            <a:r>
              <a:rPr lang="de-CH" dirty="0" smtClean="0"/>
              <a:t>Medical Studies in </a:t>
            </a:r>
            <a:r>
              <a:rPr lang="de-CH" dirty="0" err="1" smtClean="0"/>
              <a:t>Zurich</a:t>
            </a:r>
            <a:r>
              <a:rPr lang="de-CH" dirty="0" smtClean="0"/>
              <a:t>, </a:t>
            </a:r>
            <a:r>
              <a:rPr lang="de-CH" dirty="0" err="1" smtClean="0"/>
              <a:t>studies</a:t>
            </a:r>
            <a:r>
              <a:rPr lang="de-CH" dirty="0" smtClean="0"/>
              <a:t> in </a:t>
            </a:r>
            <a:r>
              <a:rPr lang="de-CH" dirty="0" err="1" smtClean="0"/>
              <a:t>Psychology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Theology</a:t>
            </a:r>
            <a:r>
              <a:rPr lang="de-CH" dirty="0" smtClean="0"/>
              <a:t>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Biola</a:t>
            </a:r>
            <a:r>
              <a:rPr lang="de-CH" dirty="0" smtClean="0"/>
              <a:t> University (</a:t>
            </a:r>
            <a:r>
              <a:rPr lang="de-CH" dirty="0" err="1" smtClean="0"/>
              <a:t>Rosemead</a:t>
            </a:r>
            <a:r>
              <a:rPr lang="de-CH" dirty="0" smtClean="0"/>
              <a:t> School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Psychology</a:t>
            </a:r>
            <a:r>
              <a:rPr lang="de-CH" dirty="0" smtClean="0"/>
              <a:t>) in Los Angeles, USA.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linik-Luft-2000-klei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163" y="0"/>
            <a:ext cx="11161713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476672"/>
            <a:ext cx="554461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sz="2400" b="1" dirty="0" err="1" smtClean="0"/>
              <a:t>Clinic</a:t>
            </a:r>
            <a:r>
              <a:rPr lang="de-CH" sz="2400" b="1" dirty="0" smtClean="0"/>
              <a:t> «Sonnenhalde» in </a:t>
            </a:r>
            <a:r>
              <a:rPr lang="de-CH" sz="2400" b="1" dirty="0" err="1" smtClean="0"/>
              <a:t>Switzerland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2526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Three</a:t>
            </a:r>
            <a:r>
              <a:rPr lang="de-CH" dirty="0" smtClean="0"/>
              <a:t> </a:t>
            </a:r>
            <a:r>
              <a:rPr lang="de-CH" dirty="0" err="1" smtClean="0"/>
              <a:t>pillars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147273"/>
              </p:ext>
            </p:extLst>
          </p:nvPr>
        </p:nvGraphicFramePr>
        <p:xfrm>
          <a:off x="1116013" y="1484313"/>
          <a:ext cx="7128395" cy="396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5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52128"/>
          </a:xfrm>
        </p:spPr>
        <p:txBody>
          <a:bodyPr/>
          <a:lstStyle/>
          <a:p>
            <a:pPr eaLnBrk="1" hangingPunct="1"/>
            <a:r>
              <a:rPr lang="en-US" smtClean="0"/>
              <a:t>Therapeutic Concept</a:t>
            </a:r>
            <a:endParaRPr lang="de-DE" smtClean="0"/>
          </a:p>
        </p:txBody>
      </p:sp>
      <p:pic>
        <p:nvPicPr>
          <p:cNvPr id="10243" name="Picture 5" descr="Basis-Therapiekonze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00" y="1766888"/>
            <a:ext cx="734377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111375" y="2349500"/>
            <a:ext cx="1670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Social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Therapy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6453312" y="2349500"/>
            <a:ext cx="16700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Rehab</a:t>
            </a:r>
          </a:p>
          <a:p>
            <a:pPr algn="r" eaLnBrk="1" hangingPunct="1">
              <a:lnSpc>
                <a:spcPct val="5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>
                <a:solidFill>
                  <a:schemeClr val="tx2"/>
                </a:solidFill>
              </a:rPr>
              <a:t>Work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3889500" y="2400300"/>
            <a:ext cx="16700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 b="1">
                <a:solidFill>
                  <a:schemeClr val="bg1"/>
                </a:solidFill>
              </a:rPr>
              <a:t>Disorder-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 b="1">
                <a:solidFill>
                  <a:schemeClr val="bg1"/>
                </a:solidFill>
              </a:rPr>
              <a:t>specific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 b="1">
                <a:solidFill>
                  <a:schemeClr val="bg1"/>
                </a:solidFill>
              </a:rPr>
              <a:t>Therapy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2727450" y="4508500"/>
            <a:ext cx="38703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Times New Roman" pitchFamily="18" charset="0"/>
              <a:buNone/>
            </a:pPr>
            <a:r>
              <a:rPr lang="en-US" sz="2400" b="1"/>
              <a:t>Milieu-Therapy</a:t>
            </a:r>
          </a:p>
        </p:txBody>
      </p:sp>
    </p:spTree>
    <p:extLst>
      <p:ext uri="{BB962C8B-B14F-4D97-AF65-F5344CB8AC3E}">
        <p14:creationId xmlns:p14="http://schemas.microsoft.com/office/powerpoint/2010/main" val="377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-252413" y="-315913"/>
            <a:ext cx="9864726" cy="7416801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100000">
                <a:srgbClr val="0000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755650" y="1125538"/>
            <a:ext cx="4679950" cy="3959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CH" sz="2400" b="1">
              <a:latin typeface="Calibri" pitchFamily="34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eaLnBrk="1" hangingPunct="1"/>
            <a:r>
              <a:rPr lang="de-CH" dirty="0" smtClean="0">
                <a:solidFill>
                  <a:schemeClr val="bg1"/>
                </a:solidFill>
              </a:rPr>
              <a:t>The </a:t>
            </a:r>
            <a:r>
              <a:rPr lang="de-CH" dirty="0" err="1" smtClean="0">
                <a:solidFill>
                  <a:schemeClr val="bg1"/>
                </a:solidFill>
              </a:rPr>
              <a:t>therapeutic</a:t>
            </a:r>
            <a:r>
              <a:rPr lang="de-CH" dirty="0" smtClean="0">
                <a:solidFill>
                  <a:schemeClr val="bg1"/>
                </a:solidFill>
              </a:rPr>
              <a:t> </a:t>
            </a:r>
            <a:r>
              <a:rPr lang="de-CH" dirty="0" err="1" smtClean="0">
                <a:solidFill>
                  <a:schemeClr val="bg1"/>
                </a:solidFill>
              </a:rPr>
              <a:t>network</a:t>
            </a:r>
            <a:endParaRPr lang="de-CH" dirty="0" smtClean="0">
              <a:solidFill>
                <a:schemeClr val="bg1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1042988" y="1628775"/>
            <a:ext cx="3529012" cy="11525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6000" b="1">
                <a:latin typeface="Calibri" pitchFamily="34" charset="0"/>
              </a:rPr>
              <a:t>Clinic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2843213" y="2708275"/>
            <a:ext cx="2376487" cy="865188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2400" b="1">
                <a:latin typeface="Calibri" pitchFamily="34" charset="0"/>
              </a:rPr>
              <a:t>Day Care Clinic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1116013" y="3860800"/>
            <a:ext cx="3529012" cy="1008063"/>
          </a:xfrm>
          <a:prstGeom prst="ellipse">
            <a:avLst/>
          </a:prstGeom>
          <a:solidFill>
            <a:srgbClr val="660033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2400" b="1">
                <a:solidFill>
                  <a:schemeClr val="bg1"/>
                </a:solidFill>
                <a:latin typeface="Calibri" pitchFamily="34" charset="0"/>
              </a:rPr>
              <a:t>Outpatient Dept.</a:t>
            </a:r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971550" y="5445125"/>
            <a:ext cx="3816350" cy="647700"/>
            <a:chOff x="612" y="3430"/>
            <a:chExt cx="2404" cy="408"/>
          </a:xfrm>
        </p:grpSpPr>
        <p:sp>
          <p:nvSpPr>
            <p:cNvPr id="21523" name="AutoShape 9"/>
            <p:cNvSpPr>
              <a:spLocks noChangeArrowheads="1"/>
            </p:cNvSpPr>
            <p:nvPr/>
          </p:nvSpPr>
          <p:spPr bwMode="auto">
            <a:xfrm>
              <a:off x="612" y="3430"/>
              <a:ext cx="1179" cy="40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1524" name="AutoShape 10"/>
            <p:cNvSpPr>
              <a:spLocks noChangeArrowheads="1"/>
            </p:cNvSpPr>
            <p:nvPr/>
          </p:nvSpPr>
          <p:spPr bwMode="auto">
            <a:xfrm>
              <a:off x="1837" y="3430"/>
              <a:ext cx="1179" cy="40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21513" name="AutoShape 11"/>
          <p:cNvSpPr>
            <a:spLocks noChangeArrowheads="1"/>
          </p:cNvSpPr>
          <p:nvPr/>
        </p:nvSpPr>
        <p:spPr bwMode="auto">
          <a:xfrm>
            <a:off x="1835150" y="2924175"/>
            <a:ext cx="685800" cy="838200"/>
          </a:xfrm>
          <a:prstGeom prst="upDownArrow">
            <a:avLst>
              <a:gd name="adj1" fmla="val 50000"/>
              <a:gd name="adj2" fmla="val 24444"/>
            </a:avLst>
          </a:prstGeom>
          <a:solidFill>
            <a:srgbClr val="FF99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>
            <a:off x="7326313" y="1412875"/>
            <a:ext cx="1655762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2400" b="1">
                <a:solidFill>
                  <a:schemeClr val="bg1"/>
                </a:solidFill>
                <a:latin typeface="Calibri" pitchFamily="34" charset="0"/>
              </a:rPr>
              <a:t>State Clinics</a:t>
            </a:r>
          </a:p>
        </p:txBody>
      </p:sp>
      <p:sp>
        <p:nvSpPr>
          <p:cNvPr id="21515" name="AutoShape 13"/>
          <p:cNvSpPr>
            <a:spLocks noChangeArrowheads="1"/>
          </p:cNvSpPr>
          <p:nvPr/>
        </p:nvSpPr>
        <p:spPr bwMode="auto">
          <a:xfrm>
            <a:off x="7326313" y="2132013"/>
            <a:ext cx="1655762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2400" b="1">
                <a:solidFill>
                  <a:schemeClr val="bg1"/>
                </a:solidFill>
                <a:latin typeface="Calibri" pitchFamily="34" charset="0"/>
              </a:rPr>
              <a:t>Policlinics</a:t>
            </a:r>
          </a:p>
        </p:txBody>
      </p:sp>
      <p:sp>
        <p:nvSpPr>
          <p:cNvPr id="21516" name="AutoShape 14"/>
          <p:cNvSpPr>
            <a:spLocks noChangeArrowheads="1"/>
          </p:cNvSpPr>
          <p:nvPr/>
        </p:nvSpPr>
        <p:spPr bwMode="auto">
          <a:xfrm>
            <a:off x="7326313" y="2852738"/>
            <a:ext cx="1655762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2400" b="1">
                <a:solidFill>
                  <a:schemeClr val="bg1"/>
                </a:solidFill>
                <a:latin typeface="Calibri" pitchFamily="34" charset="0"/>
              </a:rPr>
              <a:t>GP</a:t>
            </a:r>
          </a:p>
        </p:txBody>
      </p:sp>
      <p:sp>
        <p:nvSpPr>
          <p:cNvPr id="21517" name="AutoShape 15"/>
          <p:cNvSpPr>
            <a:spLocks noChangeArrowheads="1"/>
          </p:cNvSpPr>
          <p:nvPr/>
        </p:nvSpPr>
        <p:spPr bwMode="auto">
          <a:xfrm>
            <a:off x="7326313" y="3573463"/>
            <a:ext cx="1655762" cy="5746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2400" b="1">
                <a:solidFill>
                  <a:schemeClr val="bg1"/>
                </a:solidFill>
                <a:latin typeface="Calibri" pitchFamily="34" charset="0"/>
              </a:rPr>
              <a:t>Psychiatrist</a:t>
            </a:r>
          </a:p>
        </p:txBody>
      </p:sp>
      <p:sp>
        <p:nvSpPr>
          <p:cNvPr id="21518" name="AutoShape 16"/>
          <p:cNvSpPr>
            <a:spLocks noChangeArrowheads="1"/>
          </p:cNvSpPr>
          <p:nvPr/>
        </p:nvSpPr>
        <p:spPr bwMode="auto">
          <a:xfrm>
            <a:off x="7326313" y="4294188"/>
            <a:ext cx="1655762" cy="574675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CH" sz="2400" b="1">
                <a:solidFill>
                  <a:srgbClr val="000099"/>
                </a:solidFill>
                <a:latin typeface="Calibri" pitchFamily="34" charset="0"/>
              </a:rPr>
              <a:t>Counselors</a:t>
            </a:r>
          </a:p>
        </p:txBody>
      </p:sp>
      <p:sp>
        <p:nvSpPr>
          <p:cNvPr id="21519" name="AutoShape 17"/>
          <p:cNvSpPr>
            <a:spLocks noChangeArrowheads="1"/>
          </p:cNvSpPr>
          <p:nvPr/>
        </p:nvSpPr>
        <p:spPr bwMode="auto">
          <a:xfrm rot="-5400000">
            <a:off x="5899150" y="1670050"/>
            <a:ext cx="685800" cy="1466850"/>
          </a:xfrm>
          <a:prstGeom prst="upDownArrow">
            <a:avLst>
              <a:gd name="adj1" fmla="val 50000"/>
              <a:gd name="adj2" fmla="val 42778"/>
            </a:avLst>
          </a:prstGeom>
          <a:solidFill>
            <a:srgbClr val="FF9966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1520" name="Rectangle 18"/>
          <p:cNvSpPr>
            <a:spLocks noChangeArrowheads="1"/>
          </p:cNvSpPr>
          <p:nvPr/>
        </p:nvSpPr>
        <p:spPr bwMode="auto">
          <a:xfrm>
            <a:off x="4932363" y="5157788"/>
            <a:ext cx="421163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1600" b="1" u="sng" dirty="0">
                <a:solidFill>
                  <a:schemeClr val="bg1"/>
                </a:solidFill>
                <a:latin typeface="Calibri" pitchFamily="34" charset="0"/>
              </a:rPr>
              <a:t>Inpatient Services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68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beds, 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500 intakes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per year</a:t>
            </a:r>
          </a:p>
          <a:p>
            <a:pPr marL="177800" indent="-17780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1600" b="1" u="sng" dirty="0">
                <a:solidFill>
                  <a:schemeClr val="bg1"/>
                </a:solidFill>
                <a:latin typeface="Calibri" pitchFamily="34" charset="0"/>
              </a:rPr>
              <a:t>Day Care Clinic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: 20 Patients</a:t>
            </a:r>
          </a:p>
          <a:p>
            <a:pPr marL="177800" indent="-177800">
              <a:spcBef>
                <a:spcPct val="20000"/>
              </a:spcBef>
              <a:buClr>
                <a:srgbClr val="3399FF"/>
              </a:buClr>
              <a:buFont typeface="Wingdings" pitchFamily="2" charset="2"/>
              <a:buChar char="§"/>
            </a:pPr>
            <a:r>
              <a:rPr lang="en-US" sz="1600" b="1" u="sng" dirty="0">
                <a:solidFill>
                  <a:schemeClr val="bg1"/>
                </a:solidFill>
                <a:latin typeface="Calibri" pitchFamily="34" charset="0"/>
              </a:rPr>
              <a:t>Outpatient </a:t>
            </a:r>
            <a:r>
              <a:rPr lang="en-US" sz="1600" b="1" u="sng" dirty="0" err="1">
                <a:solidFill>
                  <a:schemeClr val="bg1"/>
                </a:solidFill>
                <a:latin typeface="Calibri" pitchFamily="34" charset="0"/>
              </a:rPr>
              <a:t>Dept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:  &gt;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12‘000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Consultations </a:t>
            </a:r>
            <a:r>
              <a:rPr lang="en-US" sz="1600" b="1" dirty="0" err="1">
                <a:solidFill>
                  <a:schemeClr val="bg1"/>
                </a:solidFill>
                <a:latin typeface="Calibri" pitchFamily="34" charset="0"/>
              </a:rPr>
              <a:t>p.y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., 1400 patients</a:t>
            </a:r>
          </a:p>
        </p:txBody>
      </p:sp>
      <p:sp>
        <p:nvSpPr>
          <p:cNvPr id="21521" name="Text Box 19"/>
          <p:cNvSpPr txBox="1">
            <a:spLocks noChangeArrowheads="1"/>
          </p:cNvSpPr>
          <p:nvPr/>
        </p:nvSpPr>
        <p:spPr bwMode="auto">
          <a:xfrm>
            <a:off x="1547813" y="6092825"/>
            <a:ext cx="279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CH" sz="2400" b="1">
                <a:solidFill>
                  <a:schemeClr val="bg1"/>
                </a:solidFill>
                <a:latin typeface="Calibri" pitchFamily="34" charset="0"/>
              </a:rPr>
              <a:t>Sheltered Homes</a:t>
            </a:r>
          </a:p>
        </p:txBody>
      </p:sp>
      <p:sp>
        <p:nvSpPr>
          <p:cNvPr id="21522" name="AutoShape 20"/>
          <p:cNvSpPr>
            <a:spLocks noChangeArrowheads="1"/>
          </p:cNvSpPr>
          <p:nvPr/>
        </p:nvSpPr>
        <p:spPr bwMode="auto">
          <a:xfrm>
            <a:off x="2555875" y="4941888"/>
            <a:ext cx="685800" cy="838200"/>
          </a:xfrm>
          <a:prstGeom prst="upDownArrow">
            <a:avLst>
              <a:gd name="adj1" fmla="val 50000"/>
              <a:gd name="adj2" fmla="val 24444"/>
            </a:avLst>
          </a:prstGeom>
          <a:solidFill>
            <a:srgbClr val="FF9966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94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1835150" y="4508500"/>
            <a:ext cx="547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/>
              <a:t>Bild Ärzte 2008!!</a:t>
            </a:r>
          </a:p>
        </p:txBody>
      </p:sp>
      <p:pic>
        <p:nvPicPr>
          <p:cNvPr id="5123" name="Picture 8" descr="Az-team_200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908050"/>
            <a:ext cx="6985000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2700338" y="5300663"/>
            <a:ext cx="4608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Our Team 2008</a:t>
            </a:r>
          </a:p>
        </p:txBody>
      </p:sp>
    </p:spTree>
    <p:extLst>
      <p:ext uri="{BB962C8B-B14F-4D97-AF65-F5344CB8AC3E}">
        <p14:creationId xmlns:p14="http://schemas.microsoft.com/office/powerpoint/2010/main" val="20558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Overview</a:t>
            </a:r>
            <a:r>
              <a:rPr lang="de-CH" dirty="0" smtClean="0"/>
              <a:t>: Seven  </a:t>
            </a:r>
            <a:r>
              <a:rPr lang="de-CH" dirty="0" err="1" smtClean="0"/>
              <a:t>Principles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err="1" smtClean="0"/>
              <a:t>Compassion</a:t>
            </a: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Professional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err="1" smtClean="0"/>
              <a:t>Admonishing</a:t>
            </a:r>
            <a:r>
              <a:rPr lang="de-CH" dirty="0" smtClean="0"/>
              <a:t> / </a:t>
            </a:r>
            <a:r>
              <a:rPr lang="de-CH" dirty="0" err="1" smtClean="0"/>
              <a:t>Exhorting</a:t>
            </a:r>
            <a:r>
              <a:rPr lang="de-CH" dirty="0" smtClean="0"/>
              <a:t> / </a:t>
            </a:r>
            <a:r>
              <a:rPr lang="de-CH" dirty="0" err="1" smtClean="0"/>
              <a:t>Correcting</a:t>
            </a: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r>
              <a:rPr lang="de-CH" dirty="0" err="1" smtClean="0"/>
              <a:t>Comfort</a:t>
            </a:r>
            <a:r>
              <a:rPr lang="de-CH" dirty="0" smtClean="0"/>
              <a:t> / </a:t>
            </a:r>
            <a:r>
              <a:rPr lang="de-CH" dirty="0" err="1" smtClean="0"/>
              <a:t>encouragement</a:t>
            </a:r>
            <a:endParaRPr lang="de-CH" dirty="0" smtClean="0"/>
          </a:p>
          <a:p>
            <a:pPr marL="457200" indent="-457200">
              <a:buFont typeface="+mj-lt"/>
              <a:buAutoNum type="arabicPeriod"/>
            </a:pPr>
            <a:r>
              <a:rPr lang="de-CH" dirty="0" err="1" smtClean="0"/>
              <a:t>Supporting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Weak</a:t>
            </a:r>
            <a:r>
              <a:rPr lang="de-CH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Patience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 smtClean="0"/>
              <a:t>Hope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697</Words>
  <Application>Microsoft Office PowerPoint</Application>
  <PresentationFormat>Bildschirmpräsentation (4:3)</PresentationFormat>
  <Paragraphs>156</Paragraphs>
  <Slides>23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Executive</vt:lpstr>
      <vt:lpstr>1_Larissa</vt:lpstr>
      <vt:lpstr>Larissa</vt:lpstr>
      <vt:lpstr>Global Mental Health in a Christian Context</vt:lpstr>
      <vt:lpstr>Seven Principles of Mental Health in a Christian Context</vt:lpstr>
      <vt:lpstr>My Professional Background</vt:lpstr>
      <vt:lpstr>PowerPoint-Präsentation</vt:lpstr>
      <vt:lpstr>Three pillars</vt:lpstr>
      <vt:lpstr>Therapeutic Concept</vt:lpstr>
      <vt:lpstr>The therapeutic network</vt:lpstr>
      <vt:lpstr>PowerPoint-Präsentation</vt:lpstr>
      <vt:lpstr>Overview: Seven  Principles</vt:lpstr>
      <vt:lpstr>Chrstian Mental Health Care (CMHC)  is COMPASSIONATE</vt:lpstr>
      <vt:lpstr>CMHC has to be PROFESSIONAL</vt:lpstr>
      <vt:lpstr>Professional Issues</vt:lpstr>
      <vt:lpstr>What are the causes of depression?</vt:lpstr>
      <vt:lpstr>The Bio-Psycho-Social Model</vt:lpstr>
      <vt:lpstr>Four Biblical Strategies</vt:lpstr>
      <vt:lpstr>Admonish, Exhort, Correct</vt:lpstr>
      <vt:lpstr>Comfort, encourage, reassure</vt:lpstr>
      <vt:lpstr>Support the Weak</vt:lpstr>
      <vt:lpstr>Support the Weak</vt:lpstr>
      <vt:lpstr>PATIENCE</vt:lpstr>
      <vt:lpstr>HOPE and MEANING in trouble</vt:lpstr>
      <vt:lpstr>Summary</vt:lpstr>
      <vt:lpstr>www.psy77.com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prinicples of christian Mental health</dc:title>
  <dc:creator>PF;Dr. Samuel Pfeifer - www.psy77.com</dc:creator>
  <cp:lastModifiedBy>SEMPS</cp:lastModifiedBy>
  <cp:revision>156</cp:revision>
  <dcterms:created xsi:type="dcterms:W3CDTF">2012-12-12T08:45:31Z</dcterms:created>
  <dcterms:modified xsi:type="dcterms:W3CDTF">2014-08-05T08:49:26Z</dcterms:modified>
</cp:coreProperties>
</file>